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Default Extension="jpg" ContentType="image/jpg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7556500" cy="5334000"/>
  <p:notesSz cx="7556500" cy="533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1653540"/>
            <a:ext cx="6423025" cy="11201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2987040"/>
            <a:ext cx="5289550" cy="1333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3F6797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rgbClr val="0433F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3F6797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1226820"/>
            <a:ext cx="3287077" cy="3520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1226820"/>
            <a:ext cx="3287077" cy="3520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3F6797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31883" y="73101"/>
            <a:ext cx="1092733" cy="238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3F6797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85900" y="1845186"/>
            <a:ext cx="4584700" cy="1149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rgbClr val="0433F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4960620"/>
            <a:ext cx="2418080" cy="266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4960620"/>
            <a:ext cx="1737995" cy="266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4960620"/>
            <a:ext cx="1737995" cy="266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87500" y="1083186"/>
            <a:ext cx="4658360" cy="538480"/>
          </a:xfrm>
          <a:prstGeom prst="rect"/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2000"/>
              </a:lnSpc>
              <a:spcBef>
                <a:spcPts val="200"/>
              </a:spcBef>
            </a:pPr>
            <a:r>
              <a:rPr dirty="0" sz="1700" spc="-5" b="0">
                <a:solidFill>
                  <a:srgbClr val="0433FF"/>
                </a:solidFill>
                <a:latin typeface="Arial"/>
                <a:cs typeface="Arial"/>
              </a:rPr>
              <a:t>Rethinking</a:t>
            </a:r>
            <a:r>
              <a:rPr dirty="0" sz="1700" spc="10" b="0">
                <a:solidFill>
                  <a:srgbClr val="0433FF"/>
                </a:solidFill>
                <a:latin typeface="Arial"/>
                <a:cs typeface="Arial"/>
              </a:rPr>
              <a:t> </a:t>
            </a:r>
            <a:r>
              <a:rPr dirty="0" sz="1700" b="0">
                <a:solidFill>
                  <a:srgbClr val="0433FF"/>
                </a:solidFill>
                <a:latin typeface="Arial"/>
                <a:cs typeface="Arial"/>
              </a:rPr>
              <a:t>a</a:t>
            </a:r>
            <a:r>
              <a:rPr dirty="0" sz="1700" spc="10" b="0">
                <a:solidFill>
                  <a:srgbClr val="0433FF"/>
                </a:solidFill>
                <a:latin typeface="Arial"/>
                <a:cs typeface="Arial"/>
              </a:rPr>
              <a:t> </a:t>
            </a:r>
            <a:r>
              <a:rPr dirty="0" sz="1700" spc="-5" b="0">
                <a:solidFill>
                  <a:srgbClr val="0433FF"/>
                </a:solidFill>
                <a:latin typeface="Arial"/>
                <a:cs typeface="Arial"/>
              </a:rPr>
              <a:t>third-place</a:t>
            </a:r>
            <a:r>
              <a:rPr dirty="0" sz="1700" spc="10" b="0">
                <a:solidFill>
                  <a:srgbClr val="0433FF"/>
                </a:solidFill>
                <a:latin typeface="Arial"/>
                <a:cs typeface="Arial"/>
              </a:rPr>
              <a:t> </a:t>
            </a:r>
            <a:r>
              <a:rPr dirty="0" sz="1700" spc="-5" b="0">
                <a:solidFill>
                  <a:srgbClr val="0433FF"/>
                </a:solidFill>
                <a:latin typeface="Arial"/>
                <a:cs typeface="Arial"/>
              </a:rPr>
              <a:t>methodology</a:t>
            </a:r>
            <a:r>
              <a:rPr dirty="0" sz="1700" spc="5" b="0">
                <a:solidFill>
                  <a:srgbClr val="0433FF"/>
                </a:solidFill>
                <a:latin typeface="Arial"/>
                <a:cs typeface="Arial"/>
              </a:rPr>
              <a:t> </a:t>
            </a:r>
            <a:r>
              <a:rPr dirty="0" sz="1700" spc="-5" b="0">
                <a:solidFill>
                  <a:srgbClr val="0433FF"/>
                </a:solidFill>
                <a:latin typeface="Arial"/>
                <a:cs typeface="Arial"/>
              </a:rPr>
              <a:t>for</a:t>
            </a:r>
            <a:r>
              <a:rPr dirty="0" sz="1700" spc="5" b="0">
                <a:solidFill>
                  <a:srgbClr val="0433FF"/>
                </a:solidFill>
                <a:latin typeface="Arial"/>
                <a:cs typeface="Arial"/>
              </a:rPr>
              <a:t> </a:t>
            </a:r>
            <a:r>
              <a:rPr dirty="0" sz="1700" b="0">
                <a:solidFill>
                  <a:srgbClr val="0433FF"/>
                </a:solidFill>
                <a:latin typeface="Arial"/>
                <a:cs typeface="Arial"/>
              </a:rPr>
              <a:t>making </a:t>
            </a:r>
            <a:r>
              <a:rPr dirty="0" sz="1700" spc="-455" b="0">
                <a:solidFill>
                  <a:srgbClr val="0433FF"/>
                </a:solidFill>
                <a:latin typeface="Arial"/>
                <a:cs typeface="Arial"/>
              </a:rPr>
              <a:t> </a:t>
            </a:r>
            <a:r>
              <a:rPr dirty="0" sz="1700" b="0">
                <a:solidFill>
                  <a:srgbClr val="0433FF"/>
                </a:solidFill>
                <a:latin typeface="Arial"/>
                <a:cs typeface="Arial"/>
              </a:rPr>
              <a:t>sense</a:t>
            </a:r>
            <a:r>
              <a:rPr dirty="0" sz="1700" spc="-5" b="0">
                <a:solidFill>
                  <a:srgbClr val="0433FF"/>
                </a:solidFill>
                <a:latin typeface="Arial"/>
                <a:cs typeface="Arial"/>
              </a:rPr>
              <a:t> </a:t>
            </a:r>
            <a:r>
              <a:rPr dirty="0" sz="1700" b="0">
                <a:solidFill>
                  <a:srgbClr val="0433FF"/>
                </a:solidFill>
                <a:latin typeface="Arial"/>
                <a:cs typeface="Arial"/>
              </a:rPr>
              <a:t>of</a:t>
            </a:r>
            <a:r>
              <a:rPr dirty="0" sz="1700" spc="-5" b="0">
                <a:solidFill>
                  <a:srgbClr val="0433FF"/>
                </a:solidFill>
                <a:latin typeface="Arial"/>
                <a:cs typeface="Arial"/>
              </a:rPr>
              <a:t> the</a:t>
            </a:r>
            <a:r>
              <a:rPr dirty="0" sz="1700" b="0">
                <a:solidFill>
                  <a:srgbClr val="0433FF"/>
                </a:solidFill>
                <a:latin typeface="Arial"/>
                <a:cs typeface="Arial"/>
              </a:rPr>
              <a:t> </a:t>
            </a:r>
            <a:r>
              <a:rPr dirty="0" sz="1700" spc="-5" b="0">
                <a:solidFill>
                  <a:srgbClr val="0433FF"/>
                </a:solidFill>
                <a:latin typeface="Arial"/>
                <a:cs typeface="Arial"/>
              </a:rPr>
              <a:t>intercultural</a:t>
            </a:r>
            <a:endParaRPr sz="17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14300">
              <a:lnSpc>
                <a:spcPct val="100000"/>
              </a:lnSpc>
              <a:spcBef>
                <a:spcPts val="100"/>
              </a:spcBef>
            </a:pPr>
            <a:r>
              <a:rPr dirty="0"/>
              <a:t>Adrian</a:t>
            </a:r>
            <a:r>
              <a:rPr dirty="0" spc="-15"/>
              <a:t> </a:t>
            </a:r>
            <a:r>
              <a:rPr dirty="0" spc="-5"/>
              <a:t>Holliday</a:t>
            </a:r>
          </a:p>
          <a:p>
            <a:pPr marL="114300" marR="5080">
              <a:lnSpc>
                <a:spcPct val="101200"/>
              </a:lnSpc>
              <a:spcBef>
                <a:spcPts val="5"/>
              </a:spcBef>
            </a:pPr>
            <a:r>
              <a:rPr dirty="0" sz="1400">
                <a:solidFill>
                  <a:srgbClr val="3F6797"/>
                </a:solidFill>
              </a:rPr>
              <a:t>Professor</a:t>
            </a:r>
            <a:r>
              <a:rPr dirty="0" sz="1400" spc="-15">
                <a:solidFill>
                  <a:srgbClr val="3F6797"/>
                </a:solidFill>
              </a:rPr>
              <a:t> </a:t>
            </a:r>
            <a:r>
              <a:rPr dirty="0" sz="1400">
                <a:solidFill>
                  <a:srgbClr val="3F6797"/>
                </a:solidFill>
              </a:rPr>
              <a:t>of</a:t>
            </a:r>
            <a:r>
              <a:rPr dirty="0" sz="1400" spc="-90">
                <a:solidFill>
                  <a:srgbClr val="3F6797"/>
                </a:solidFill>
              </a:rPr>
              <a:t> </a:t>
            </a:r>
            <a:r>
              <a:rPr dirty="0" sz="1400">
                <a:solidFill>
                  <a:srgbClr val="3F6797"/>
                </a:solidFill>
              </a:rPr>
              <a:t>Applied</a:t>
            </a:r>
            <a:r>
              <a:rPr dirty="0" sz="1400" spc="-10">
                <a:solidFill>
                  <a:srgbClr val="3F6797"/>
                </a:solidFill>
              </a:rPr>
              <a:t> </a:t>
            </a:r>
            <a:r>
              <a:rPr dirty="0" sz="1400" spc="-5">
                <a:solidFill>
                  <a:srgbClr val="3F6797"/>
                </a:solidFill>
              </a:rPr>
              <a:t>Linguistics</a:t>
            </a:r>
            <a:r>
              <a:rPr dirty="0" sz="1400" spc="-10">
                <a:solidFill>
                  <a:srgbClr val="3F6797"/>
                </a:solidFill>
              </a:rPr>
              <a:t> </a:t>
            </a:r>
            <a:r>
              <a:rPr dirty="0" sz="1400">
                <a:solidFill>
                  <a:srgbClr val="3F6797"/>
                </a:solidFill>
              </a:rPr>
              <a:t>&amp;</a:t>
            </a:r>
            <a:r>
              <a:rPr dirty="0" sz="1400" spc="-5">
                <a:solidFill>
                  <a:srgbClr val="3F6797"/>
                </a:solidFill>
              </a:rPr>
              <a:t> </a:t>
            </a:r>
            <a:r>
              <a:rPr dirty="0" sz="1400">
                <a:solidFill>
                  <a:srgbClr val="3F6797"/>
                </a:solidFill>
              </a:rPr>
              <a:t>Intercultural</a:t>
            </a:r>
            <a:r>
              <a:rPr dirty="0" sz="1400" spc="-10">
                <a:solidFill>
                  <a:srgbClr val="3F6797"/>
                </a:solidFill>
              </a:rPr>
              <a:t> </a:t>
            </a:r>
            <a:r>
              <a:rPr dirty="0" sz="1400">
                <a:solidFill>
                  <a:srgbClr val="3F6797"/>
                </a:solidFill>
              </a:rPr>
              <a:t>Education </a:t>
            </a:r>
            <a:r>
              <a:rPr dirty="0" sz="1400" spc="-375">
                <a:solidFill>
                  <a:srgbClr val="3F6797"/>
                </a:solidFill>
              </a:rPr>
              <a:t> </a:t>
            </a:r>
            <a:r>
              <a:rPr dirty="0" sz="1400">
                <a:solidFill>
                  <a:srgbClr val="3F6797"/>
                </a:solidFill>
              </a:rPr>
              <a:t>Canterbury</a:t>
            </a:r>
            <a:r>
              <a:rPr dirty="0" sz="1400" spc="-10">
                <a:solidFill>
                  <a:srgbClr val="3F6797"/>
                </a:solidFill>
              </a:rPr>
              <a:t> </a:t>
            </a:r>
            <a:r>
              <a:rPr dirty="0" sz="1400">
                <a:solidFill>
                  <a:srgbClr val="3F6797"/>
                </a:solidFill>
              </a:rPr>
              <a:t>Christ</a:t>
            </a:r>
            <a:r>
              <a:rPr dirty="0" sz="1400" spc="-10">
                <a:solidFill>
                  <a:srgbClr val="3F6797"/>
                </a:solidFill>
              </a:rPr>
              <a:t> </a:t>
            </a:r>
            <a:r>
              <a:rPr dirty="0" sz="1400">
                <a:solidFill>
                  <a:srgbClr val="3F6797"/>
                </a:solidFill>
              </a:rPr>
              <a:t>Church University</a:t>
            </a:r>
            <a:endParaRPr sz="1400"/>
          </a:p>
          <a:p>
            <a:pPr marL="101600">
              <a:lnSpc>
                <a:spcPct val="100000"/>
              </a:lnSpc>
              <a:spcBef>
                <a:spcPts val="55"/>
              </a:spcBef>
            </a:pPr>
            <a:endParaRPr sz="1450"/>
          </a:p>
          <a:p>
            <a:pPr marL="114300">
              <a:lnSpc>
                <a:spcPct val="100000"/>
              </a:lnSpc>
            </a:pPr>
            <a:r>
              <a:rPr dirty="0" sz="1400" spc="-10">
                <a:solidFill>
                  <a:srgbClr val="3F6797"/>
                </a:solidFill>
              </a:rPr>
              <a:t>adrianholliday.com</a:t>
            </a:r>
            <a:endParaRPr sz="1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88516" y="73101"/>
            <a:ext cx="5179695" cy="2387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How</a:t>
            </a:r>
            <a:r>
              <a:rPr dirty="0"/>
              <a:t> </a:t>
            </a:r>
            <a:r>
              <a:rPr dirty="0" spc="-5"/>
              <a:t>diﬀerent</a:t>
            </a:r>
            <a:r>
              <a:rPr dirty="0"/>
              <a:t> </a:t>
            </a:r>
            <a:r>
              <a:rPr dirty="0" spc="-30"/>
              <a:t>is</a:t>
            </a:r>
            <a:r>
              <a:rPr dirty="0"/>
              <a:t> </a:t>
            </a:r>
            <a:r>
              <a:rPr dirty="0" spc="-5"/>
              <a:t>travel</a:t>
            </a:r>
            <a:r>
              <a:rPr dirty="0"/>
              <a:t> </a:t>
            </a:r>
            <a:r>
              <a:rPr dirty="0" spc="-5"/>
              <a:t>from</a:t>
            </a:r>
            <a:r>
              <a:rPr dirty="0"/>
              <a:t> and </a:t>
            </a:r>
            <a:r>
              <a:rPr dirty="0" spc="10"/>
              <a:t>to</a:t>
            </a:r>
            <a:r>
              <a:rPr dirty="0"/>
              <a:t> </a:t>
            </a:r>
            <a:r>
              <a:rPr dirty="0" spc="5"/>
              <a:t>‘the</a:t>
            </a:r>
            <a:r>
              <a:rPr dirty="0"/>
              <a:t> </a:t>
            </a:r>
            <a:r>
              <a:rPr dirty="0" spc="-10"/>
              <a:t>West’,</a:t>
            </a:r>
            <a:r>
              <a:rPr dirty="0"/>
              <a:t> and </a:t>
            </a:r>
            <a:r>
              <a:rPr dirty="0" spc="-10"/>
              <a:t>anywhere?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435721"/>
            <a:ext cx="6736080" cy="2759075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sz="1300" spc="-5" b="1">
                <a:latin typeface="Calibri"/>
                <a:cs typeface="Calibri"/>
              </a:rPr>
              <a:t>The </a:t>
            </a:r>
            <a:r>
              <a:rPr dirty="0" sz="1300" spc="-10" b="1">
                <a:latin typeface="Calibri"/>
                <a:cs typeface="Calibri"/>
              </a:rPr>
              <a:t>Orientalist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grand</a:t>
            </a:r>
            <a:r>
              <a:rPr dirty="0" sz="1300" spc="-5" b="1">
                <a:latin typeface="Calibri"/>
                <a:cs typeface="Calibri"/>
              </a:rPr>
              <a:t> </a:t>
            </a:r>
            <a:r>
              <a:rPr dirty="0" sz="1300" spc="40" b="1">
                <a:latin typeface="Calibri"/>
                <a:cs typeface="Calibri"/>
              </a:rPr>
              <a:t>narra.ve</a:t>
            </a:r>
            <a:r>
              <a:rPr dirty="0" sz="1300" b="1">
                <a:latin typeface="Calibri"/>
                <a:cs typeface="Calibri"/>
              </a:rPr>
              <a:t> or similar is </a:t>
            </a:r>
            <a:r>
              <a:rPr dirty="0" sz="1300" spc="-5" b="1">
                <a:latin typeface="Calibri"/>
                <a:cs typeface="Calibri"/>
              </a:rPr>
              <a:t>everywhere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540"/>
              </a:spcBef>
              <a:buChar char="-"/>
              <a:tabLst>
                <a:tab pos="600710" algn="l"/>
              </a:tabLst>
            </a:pP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Inﬂuences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false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deﬁcit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images of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‘my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20" b="1">
                <a:solidFill>
                  <a:srgbClr val="0433FF"/>
                </a:solidFill>
                <a:latin typeface="Calibri"/>
                <a:cs typeface="Calibri"/>
              </a:rPr>
              <a:t>culture’,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brought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by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25" b="1">
                <a:solidFill>
                  <a:srgbClr val="0433FF"/>
                </a:solidFill>
                <a:latin typeface="Calibri"/>
                <a:cs typeface="Calibri"/>
              </a:rPr>
              <a:t>‘interna.onal’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students</a:t>
            </a:r>
            <a:endParaRPr sz="1300">
              <a:latin typeface="Calibri"/>
              <a:cs typeface="Calibri"/>
            </a:endParaRPr>
          </a:p>
          <a:p>
            <a:pPr marL="600075" marR="619760" indent="-130810">
              <a:lnSpc>
                <a:spcPct val="110600"/>
              </a:lnSpc>
              <a:spcBef>
                <a:spcPts val="300"/>
              </a:spcBef>
              <a:buChar char="-"/>
              <a:tabLst>
                <a:tab pos="600710" algn="l"/>
              </a:tabLst>
            </a:pP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and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believed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by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tutors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who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think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they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‘must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know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their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context’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because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they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are </a:t>
            </a:r>
            <a:r>
              <a:rPr dirty="0" sz="1300" spc="-27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‘collec&gt;vist’</a:t>
            </a:r>
            <a:endParaRPr sz="1300">
              <a:latin typeface="Calibri"/>
              <a:cs typeface="Calibri"/>
            </a:endParaRPr>
          </a:p>
          <a:p>
            <a:pPr marL="600075" marR="211454" indent="-130810">
              <a:lnSpc>
                <a:spcPct val="110600"/>
              </a:lnSpc>
              <a:spcBef>
                <a:spcPts val="300"/>
              </a:spcBef>
            </a:pP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-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Every </a:t>
            </a:r>
            <a:r>
              <a:rPr dirty="0" sz="1300" spc="55" b="1">
                <a:solidFill>
                  <a:srgbClr val="0433FF"/>
                </a:solidFill>
                <a:latin typeface="Calibri"/>
                <a:cs typeface="Calibri"/>
              </a:rPr>
              <a:t>na.onal </a:t>
            </a:r>
            <a:r>
              <a:rPr dirty="0" sz="1300" spc="45" b="1">
                <a:solidFill>
                  <a:srgbClr val="0433FF"/>
                </a:solidFill>
                <a:latin typeface="Calibri"/>
                <a:cs typeface="Calibri"/>
              </a:rPr>
              <a:t>educa.on </a:t>
            </a:r>
            <a:r>
              <a:rPr dirty="0" sz="1300" spc="-15" b="1">
                <a:solidFill>
                  <a:srgbClr val="0433FF"/>
                </a:solidFill>
                <a:latin typeface="Calibri"/>
                <a:cs typeface="Calibri"/>
              </a:rPr>
              <a:t>system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educates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its </a:t>
            </a:r>
            <a:r>
              <a:rPr dirty="0" sz="1300" spc="50" b="1">
                <a:solidFill>
                  <a:srgbClr val="0433FF"/>
                </a:solidFill>
                <a:latin typeface="Calibri"/>
                <a:cs typeface="Calibri"/>
              </a:rPr>
              <a:t>ci.zens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to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look </a:t>
            </a:r>
            <a:r>
              <a:rPr dirty="0" sz="1300" spc="35" b="1">
                <a:solidFill>
                  <a:srgbClr val="0433FF"/>
                </a:solidFill>
                <a:latin typeface="Calibri"/>
                <a:cs typeface="Calibri"/>
              </a:rPr>
              <a:t>nega.vely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or </a:t>
            </a:r>
            <a:r>
              <a:rPr dirty="0" sz="1300" spc="40" b="1">
                <a:solidFill>
                  <a:srgbClr val="0433FF"/>
                </a:solidFill>
                <a:latin typeface="Calibri"/>
                <a:cs typeface="Calibri"/>
              </a:rPr>
              <a:t>posi.vely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at </a:t>
            </a:r>
            <a:r>
              <a:rPr dirty="0" sz="1300" spc="-28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other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65" b="1">
                <a:solidFill>
                  <a:srgbClr val="0433FF"/>
                </a:solidFill>
                <a:latin typeface="Calibri"/>
                <a:cs typeface="Calibri"/>
              </a:rPr>
              <a:t>na.ons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650">
              <a:latin typeface="Calibri"/>
              <a:cs typeface="Calibri"/>
            </a:endParaRPr>
          </a:p>
          <a:p>
            <a:pPr marL="12700" marR="494030">
              <a:lnSpc>
                <a:spcPts val="1500"/>
              </a:lnSpc>
            </a:pPr>
            <a:r>
              <a:rPr dirty="0" sz="1300" spc="-5" b="1">
                <a:latin typeface="Calibri"/>
                <a:cs typeface="Calibri"/>
              </a:rPr>
              <a:t>These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30" b="1">
                <a:latin typeface="Calibri"/>
                <a:cs typeface="Calibri"/>
              </a:rPr>
              <a:t>essen.alist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‘us’-‘them’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35" b="1">
                <a:latin typeface="Calibri"/>
                <a:cs typeface="Calibri"/>
              </a:rPr>
              <a:t>narra.ves</a:t>
            </a:r>
            <a:r>
              <a:rPr dirty="0" sz="1300" b="1">
                <a:latin typeface="Calibri"/>
                <a:cs typeface="Calibri"/>
              </a:rPr>
              <a:t> of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culture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are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as deeply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rooted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in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everyday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life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and </a:t>
            </a:r>
            <a:r>
              <a:rPr dirty="0" sz="1300" spc="-275" b="1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language </a:t>
            </a:r>
            <a:r>
              <a:rPr dirty="0" sz="1300" b="1">
                <a:latin typeface="Calibri"/>
                <a:cs typeface="Calibri"/>
              </a:rPr>
              <a:t>as </a:t>
            </a:r>
            <a:r>
              <a:rPr dirty="0" sz="1300" spc="-5" b="1">
                <a:latin typeface="Calibri"/>
                <a:cs typeface="Calibri"/>
              </a:rPr>
              <a:t>those</a:t>
            </a:r>
            <a:r>
              <a:rPr dirty="0" sz="1300" b="1">
                <a:latin typeface="Calibri"/>
                <a:cs typeface="Calibri"/>
              </a:rPr>
              <a:t> of </a:t>
            </a:r>
            <a:r>
              <a:rPr dirty="0" sz="1300" spc="-5" b="1">
                <a:latin typeface="Calibri"/>
                <a:cs typeface="Calibri"/>
              </a:rPr>
              <a:t>gender</a:t>
            </a:r>
            <a:r>
              <a:rPr dirty="0" sz="1300" b="1">
                <a:latin typeface="Calibri"/>
                <a:cs typeface="Calibri"/>
              </a:rPr>
              <a:t> and </a:t>
            </a:r>
            <a:r>
              <a:rPr dirty="0" sz="1300" spc="-10" b="1">
                <a:latin typeface="Calibri"/>
                <a:cs typeface="Calibri"/>
              </a:rPr>
              <a:t>race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50">
              <a:latin typeface="Calibri"/>
              <a:cs typeface="Calibri"/>
            </a:endParaRPr>
          </a:p>
          <a:p>
            <a:pPr marL="12700" marR="5080">
              <a:lnSpc>
                <a:spcPts val="1500"/>
              </a:lnSpc>
            </a:pPr>
            <a:r>
              <a:rPr dirty="0" sz="1300" spc="-25" b="1">
                <a:latin typeface="Calibri"/>
                <a:cs typeface="Calibri"/>
              </a:rPr>
              <a:t>We </a:t>
            </a:r>
            <a:r>
              <a:rPr dirty="0" sz="1300" spc="-5" b="1">
                <a:latin typeface="Calibri"/>
                <a:cs typeface="Calibri"/>
              </a:rPr>
              <a:t>cannot </a:t>
            </a:r>
            <a:r>
              <a:rPr dirty="0" sz="1300" b="1">
                <a:latin typeface="Calibri"/>
                <a:cs typeface="Calibri"/>
              </a:rPr>
              <a:t>begin </a:t>
            </a:r>
            <a:r>
              <a:rPr dirty="0" sz="1300" spc="-10" b="1">
                <a:latin typeface="Calibri"/>
                <a:cs typeface="Calibri"/>
              </a:rPr>
              <a:t>to </a:t>
            </a:r>
            <a:r>
              <a:rPr dirty="0" sz="1300" spc="-5" b="1">
                <a:latin typeface="Calibri"/>
                <a:cs typeface="Calibri"/>
              </a:rPr>
              <a:t>achieve </a:t>
            </a:r>
            <a:r>
              <a:rPr dirty="0" sz="1300" spc="-10" b="1">
                <a:latin typeface="Calibri"/>
                <a:cs typeface="Calibri"/>
              </a:rPr>
              <a:t>intercultural awareness at </a:t>
            </a:r>
            <a:r>
              <a:rPr dirty="0" sz="1300" spc="55" b="1">
                <a:latin typeface="Calibri"/>
                <a:cs typeface="Calibri"/>
              </a:rPr>
              <a:t>na.onal </a:t>
            </a:r>
            <a:r>
              <a:rPr dirty="0" sz="1300" spc="-5" b="1">
                <a:latin typeface="Calibri"/>
                <a:cs typeface="Calibri"/>
              </a:rPr>
              <a:t>level </a:t>
            </a:r>
            <a:r>
              <a:rPr dirty="0" sz="1300" spc="95" b="1">
                <a:latin typeface="Calibri"/>
                <a:cs typeface="Calibri"/>
              </a:rPr>
              <a:t>un.l </a:t>
            </a:r>
            <a:r>
              <a:rPr dirty="0" sz="1300" spc="-5" b="1">
                <a:latin typeface="Calibri"/>
                <a:cs typeface="Calibri"/>
              </a:rPr>
              <a:t>we </a:t>
            </a:r>
            <a:r>
              <a:rPr dirty="0" sz="1300" spc="-10" b="1">
                <a:latin typeface="Calibri"/>
                <a:cs typeface="Calibri"/>
              </a:rPr>
              <a:t>have </a:t>
            </a:r>
            <a:r>
              <a:rPr dirty="0" sz="1300" spc="-5" b="1">
                <a:latin typeface="Calibri"/>
                <a:cs typeface="Calibri"/>
              </a:rPr>
              <a:t>addressed how </a:t>
            </a:r>
            <a:r>
              <a:rPr dirty="0" sz="1300" spc="-28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we</a:t>
            </a:r>
            <a:r>
              <a:rPr dirty="0" sz="1300" spc="-5" b="1">
                <a:latin typeface="Calibri"/>
                <a:cs typeface="Calibri"/>
              </a:rPr>
              <a:t> imagine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each other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everywhere,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every </a:t>
            </a:r>
            <a:r>
              <a:rPr dirty="0" sz="1300" spc="-10" b="1">
                <a:latin typeface="Calibri"/>
                <a:cs typeface="Calibri"/>
              </a:rPr>
              <a:t>day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"/>
              <a:t>Bibliography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5900" y="373963"/>
            <a:ext cx="7065645" cy="474980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1100" spc="-5">
                <a:latin typeface="Calibri"/>
                <a:cs typeface="Calibri"/>
              </a:rPr>
              <a:t>Anderson,</a:t>
            </a:r>
            <a:r>
              <a:rPr dirty="0" sz="1100">
                <a:latin typeface="Calibri"/>
                <a:cs typeface="Calibri"/>
              </a:rPr>
              <a:t> L.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(2006).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10">
                <a:latin typeface="Calibri"/>
                <a:cs typeface="Calibri"/>
              </a:rPr>
              <a:t>Analy&gt;c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autoethnography.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Journal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contemporary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ethnography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35/4,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373-395.</a:t>
            </a:r>
            <a:endParaRPr sz="1100">
              <a:latin typeface="Calibri"/>
              <a:cs typeface="Calibri"/>
            </a:endParaRPr>
          </a:p>
          <a:p>
            <a:pPr marL="241300" marR="34925" indent="-228600">
              <a:lnSpc>
                <a:spcPts val="1300"/>
              </a:lnSpc>
              <a:spcBef>
                <a:spcPts val="240"/>
              </a:spcBef>
            </a:pPr>
            <a:r>
              <a:rPr dirty="0" sz="1100" spc="-5">
                <a:latin typeface="Calibri"/>
                <a:cs typeface="Calibri"/>
              </a:rPr>
              <a:t>Badwan,</a:t>
            </a:r>
            <a:r>
              <a:rPr dirty="0" sz="1100">
                <a:latin typeface="Calibri"/>
                <a:cs typeface="Calibri"/>
              </a:rPr>
              <a:t> K.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&amp; </a:t>
            </a:r>
            <a:r>
              <a:rPr dirty="0" sz="1100" spc="-5">
                <a:latin typeface="Calibri"/>
                <a:cs typeface="Calibri"/>
              </a:rPr>
              <a:t>Hall,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(2020). </a:t>
            </a:r>
            <a:r>
              <a:rPr dirty="0" sz="1100" spc="-10">
                <a:latin typeface="Calibri"/>
                <a:cs typeface="Calibri"/>
              </a:rPr>
              <a:t>Walking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along in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10">
                <a:latin typeface="Calibri"/>
                <a:cs typeface="Calibri"/>
              </a:rPr>
              <a:t>s&gt;cky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places: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post-humanist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aﬀec&gt;ve </a:t>
            </a:r>
            <a:r>
              <a:rPr dirty="0" sz="1100" spc="-5">
                <a:latin typeface="Calibri"/>
                <a:cs typeface="Calibri"/>
              </a:rPr>
              <a:t>insights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from</a:t>
            </a:r>
            <a:r>
              <a:rPr dirty="0" sz="1100">
                <a:latin typeface="Calibri"/>
                <a:cs typeface="Calibri"/>
              </a:rPr>
              <a:t> 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reﬂec&gt;ve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account</a:t>
            </a:r>
            <a:r>
              <a:rPr dirty="0" sz="1100">
                <a:latin typeface="Calibri"/>
                <a:cs typeface="Calibri"/>
              </a:rPr>
              <a:t> of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two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young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women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 </a:t>
            </a:r>
            <a:r>
              <a:rPr dirty="0" sz="1100" spc="-15">
                <a:latin typeface="Calibri"/>
                <a:cs typeface="Calibri"/>
              </a:rPr>
              <a:t>Manchester,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UK. </a:t>
            </a:r>
            <a:r>
              <a:rPr dirty="0" sz="1100" spc="-5">
                <a:latin typeface="Calibri"/>
                <a:cs typeface="Calibri"/>
              </a:rPr>
              <a:t>Language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&amp; </a:t>
            </a:r>
            <a:r>
              <a:rPr dirty="0" sz="1100" spc="-10">
                <a:latin typeface="Calibri"/>
                <a:cs typeface="Calibri"/>
              </a:rPr>
              <a:t>Intercultural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Communica&gt;on</a:t>
            </a:r>
            <a:r>
              <a:rPr dirty="0" sz="1100" spc="-5">
                <a:latin typeface="Calibri"/>
                <a:cs typeface="Calibri"/>
              </a:rPr>
              <a:t> online/, 1-15.</a:t>
            </a:r>
            <a:endParaRPr sz="1100">
              <a:latin typeface="Calibri"/>
              <a:cs typeface="Calibri"/>
            </a:endParaRPr>
          </a:p>
          <a:p>
            <a:pPr marL="241300" marR="314325" indent="-228600">
              <a:lnSpc>
                <a:spcPts val="1300"/>
              </a:lnSpc>
              <a:spcBef>
                <a:spcPts val="200"/>
              </a:spcBef>
            </a:pPr>
            <a:r>
              <a:rPr dirty="0" sz="1100">
                <a:latin typeface="Calibri"/>
                <a:cs typeface="Calibri"/>
              </a:rPr>
              <a:t>Beck,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U.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&amp;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5">
                <a:latin typeface="Calibri"/>
                <a:cs typeface="Calibri"/>
              </a:rPr>
              <a:t>Sznaider,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(2006).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Unpacking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cosmopolitanism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for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social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sciences: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research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agenda.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10">
                <a:latin typeface="Calibri"/>
                <a:cs typeface="Calibri"/>
              </a:rPr>
              <a:t>Bri&gt;sh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Journal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Sociology 57/1,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1-23.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1100">
                <a:latin typeface="Calibri"/>
                <a:cs typeface="Calibri"/>
              </a:rPr>
              <a:t>Bhabha,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H. </a:t>
            </a:r>
            <a:r>
              <a:rPr dirty="0" sz="1100">
                <a:latin typeface="Calibri"/>
                <a:cs typeface="Calibri"/>
              </a:rPr>
              <a:t>K.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(1994).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5">
                <a:latin typeface="Calibri"/>
                <a:cs typeface="Calibri"/>
              </a:rPr>
              <a:t>loca&gt;on</a:t>
            </a:r>
            <a:r>
              <a:rPr dirty="0" sz="1100">
                <a:latin typeface="Calibri"/>
                <a:cs typeface="Calibri"/>
              </a:rPr>
              <a:t> of</a:t>
            </a:r>
            <a:r>
              <a:rPr dirty="0" sz="1100" spc="-5">
                <a:latin typeface="Calibri"/>
                <a:cs typeface="Calibri"/>
              </a:rPr>
              <a:t> culture. Routledge.</a:t>
            </a:r>
            <a:endParaRPr sz="1100">
              <a:latin typeface="Calibri"/>
              <a:cs typeface="Calibri"/>
            </a:endParaRPr>
          </a:p>
          <a:p>
            <a:pPr marL="241300" marR="156210" indent="-228600">
              <a:lnSpc>
                <a:spcPts val="1300"/>
              </a:lnSpc>
              <a:spcBef>
                <a:spcPts val="240"/>
              </a:spcBef>
            </a:pPr>
            <a:r>
              <a:rPr dirty="0" sz="1100" spc="-5">
                <a:latin typeface="Calibri"/>
                <a:cs typeface="Calibri"/>
              </a:rPr>
              <a:t>Caruana,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60">
                <a:latin typeface="Calibri"/>
                <a:cs typeface="Calibri"/>
              </a:rPr>
              <a:t>V.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(2014).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Re-thinking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global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ci&gt;zenship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Higher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Educa&gt;on: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from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cosmopolitanism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interna&gt;onal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mobility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to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cosmopolitanisa&gt;on, </a:t>
            </a:r>
            <a:r>
              <a:rPr dirty="0" sz="1100" spc="-5">
                <a:latin typeface="Calibri"/>
                <a:cs typeface="Calibri"/>
              </a:rPr>
              <a:t>resilience</a:t>
            </a:r>
            <a:r>
              <a:rPr dirty="0" sz="1100">
                <a:latin typeface="Calibri"/>
                <a:cs typeface="Calibri"/>
              </a:rPr>
              <a:t> and </a:t>
            </a:r>
            <a:r>
              <a:rPr dirty="0" sz="1100" spc="-5">
                <a:latin typeface="Calibri"/>
                <a:cs typeface="Calibri"/>
              </a:rPr>
              <a:t>resilient</a:t>
            </a:r>
            <a:r>
              <a:rPr dirty="0" sz="1100">
                <a:latin typeface="Calibri"/>
                <a:cs typeface="Calibri"/>
              </a:rPr>
              <a:t> thinking. </a:t>
            </a:r>
            <a:r>
              <a:rPr dirty="0" sz="1100" spc="-5">
                <a:latin typeface="Calibri"/>
                <a:cs typeface="Calibri"/>
              </a:rPr>
              <a:t>Higher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Educa&gt;on </a:t>
            </a:r>
            <a:r>
              <a:rPr dirty="0" sz="1100" spc="-5">
                <a:latin typeface="Calibri"/>
                <a:cs typeface="Calibri"/>
              </a:rPr>
              <a:t>Quarterly</a:t>
            </a:r>
            <a:r>
              <a:rPr dirty="0" sz="1100">
                <a:latin typeface="Calibri"/>
                <a:cs typeface="Calibri"/>
              </a:rPr>
              <a:t> 68/1, 85-104.</a:t>
            </a:r>
            <a:endParaRPr sz="1100">
              <a:latin typeface="Calibri"/>
              <a:cs typeface="Calibri"/>
            </a:endParaRPr>
          </a:p>
          <a:p>
            <a:pPr marL="12700" marR="19050">
              <a:lnSpc>
                <a:spcPts val="1500"/>
              </a:lnSpc>
              <a:spcBef>
                <a:spcPts val="40"/>
              </a:spcBef>
            </a:pPr>
            <a:r>
              <a:rPr dirty="0" sz="1100" spc="-5">
                <a:latin typeface="Calibri"/>
                <a:cs typeface="Calibri"/>
              </a:rPr>
              <a:t>Cliﬀord,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&amp;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Marcus,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(Eds.)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(1986).</a:t>
            </a:r>
            <a:r>
              <a:rPr dirty="0" sz="1100" spc="5">
                <a:latin typeface="Calibri"/>
                <a:cs typeface="Calibri"/>
              </a:rPr>
              <a:t> Wri&gt;ng </a:t>
            </a:r>
            <a:r>
              <a:rPr dirty="0" sz="1100" spc="-5">
                <a:latin typeface="Calibri"/>
                <a:cs typeface="Calibri"/>
              </a:rPr>
              <a:t>culture: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5">
                <a:latin typeface="Calibri"/>
                <a:cs typeface="Calibri"/>
              </a:rPr>
              <a:t> poe&gt;ca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5">
                <a:latin typeface="Calibri"/>
                <a:cs typeface="Calibri"/>
              </a:rPr>
              <a:t> poli&gt;cs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5">
                <a:latin typeface="Calibri"/>
                <a:cs typeface="Calibri"/>
              </a:rPr>
              <a:t>ethnography.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University</a:t>
            </a:r>
            <a:r>
              <a:rPr dirty="0" sz="1100">
                <a:latin typeface="Calibri"/>
                <a:cs typeface="Calibri"/>
              </a:rPr>
              <a:t> of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California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Press.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Collins, </a:t>
            </a:r>
            <a:r>
              <a:rPr dirty="0" sz="1100" spc="-5">
                <a:latin typeface="Calibri"/>
                <a:cs typeface="Calibri"/>
              </a:rPr>
              <a:t>H.</a:t>
            </a:r>
            <a:r>
              <a:rPr dirty="0" sz="1100">
                <a:latin typeface="Calibri"/>
                <a:cs typeface="Calibri"/>
              </a:rPr>
              <a:t> (2018). </a:t>
            </a:r>
            <a:r>
              <a:rPr dirty="0" sz="1100" spc="-5">
                <a:latin typeface="Calibri"/>
                <a:cs typeface="Calibri"/>
              </a:rPr>
              <a:t>Interculturality from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above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 </a:t>
            </a:r>
            <a:r>
              <a:rPr dirty="0" sz="1100" spc="-5">
                <a:latin typeface="Calibri"/>
                <a:cs typeface="Calibri"/>
              </a:rPr>
              <a:t>below:</a:t>
            </a:r>
            <a:r>
              <a:rPr dirty="0" sz="1100">
                <a:latin typeface="Calibri"/>
                <a:cs typeface="Calibri"/>
              </a:rPr>
              <a:t> naviga&gt;ng </a:t>
            </a:r>
            <a:r>
              <a:rPr dirty="0" sz="1100" spc="-5">
                <a:latin typeface="Calibri"/>
                <a:cs typeface="Calibri"/>
              </a:rPr>
              <a:t>uneven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discourses</a:t>
            </a:r>
            <a:r>
              <a:rPr dirty="0" sz="1100">
                <a:latin typeface="Calibri"/>
                <a:cs typeface="Calibri"/>
              </a:rPr>
              <a:t> in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-5">
                <a:latin typeface="Calibri"/>
                <a:cs typeface="Calibri"/>
              </a:rPr>
              <a:t>neoliberal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university </a:t>
            </a:r>
            <a:r>
              <a:rPr dirty="0" sz="1100" spc="-10">
                <a:latin typeface="Calibri"/>
                <a:cs typeface="Calibri"/>
              </a:rPr>
              <a:t>system.</a:t>
            </a:r>
            <a:endParaRPr sz="1100">
              <a:latin typeface="Calibri"/>
              <a:cs typeface="Calibri"/>
            </a:endParaRPr>
          </a:p>
          <a:p>
            <a:pPr marL="241300">
              <a:lnSpc>
                <a:spcPts val="1220"/>
              </a:lnSpc>
            </a:pPr>
            <a:r>
              <a:rPr dirty="0" sz="1100" spc="-5">
                <a:latin typeface="Calibri"/>
                <a:cs typeface="Calibri"/>
              </a:rPr>
              <a:t>Language</a:t>
            </a:r>
            <a:r>
              <a:rPr dirty="0" sz="1100">
                <a:latin typeface="Calibri"/>
                <a:cs typeface="Calibri"/>
              </a:rPr>
              <a:t> &amp;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Intercultural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Communica&gt;on </a:t>
            </a:r>
            <a:r>
              <a:rPr dirty="0" sz="1100" spc="-5">
                <a:latin typeface="Calibri"/>
                <a:cs typeface="Calibri"/>
              </a:rPr>
              <a:t>18/2,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167-183.</a:t>
            </a:r>
            <a:endParaRPr sz="1100">
              <a:latin typeface="Calibri"/>
              <a:cs typeface="Calibri"/>
            </a:endParaRPr>
          </a:p>
          <a:p>
            <a:pPr marL="241300" marR="221615" indent="-228600">
              <a:lnSpc>
                <a:spcPts val="1300"/>
              </a:lnSpc>
              <a:spcBef>
                <a:spcPts val="240"/>
              </a:spcBef>
            </a:pPr>
            <a:r>
              <a:rPr dirty="0" sz="1100" spc="-15">
                <a:latin typeface="Calibri"/>
                <a:cs typeface="Calibri"/>
              </a:rPr>
              <a:t>Delanty,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(2006).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cosmopolitan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imagina&gt;on: </a:t>
            </a:r>
            <a:r>
              <a:rPr dirty="0" sz="1100" spc="5">
                <a:latin typeface="Calibri"/>
                <a:cs typeface="Calibri"/>
              </a:rPr>
              <a:t>cri&gt;cal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cosmopolitanism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social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theory.</a:t>
            </a:r>
            <a:r>
              <a:rPr dirty="0" sz="1100" spc="10">
                <a:latin typeface="Calibri"/>
                <a:cs typeface="Calibri"/>
              </a:rPr>
              <a:t> Bri&gt;sh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Journal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Sociology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57/1,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25-47.</a:t>
            </a:r>
            <a:endParaRPr sz="1100">
              <a:latin typeface="Calibri"/>
              <a:cs typeface="Calibri"/>
            </a:endParaRPr>
          </a:p>
          <a:p>
            <a:pPr marL="12700" marR="904240">
              <a:lnSpc>
                <a:spcPts val="1500"/>
              </a:lnSpc>
              <a:spcBef>
                <a:spcPts val="40"/>
              </a:spcBef>
            </a:pPr>
            <a:r>
              <a:rPr dirty="0" sz="1100" spc="-15">
                <a:latin typeface="Calibri"/>
                <a:cs typeface="Calibri"/>
              </a:rPr>
              <a:t>Delanty,</a:t>
            </a:r>
            <a:r>
              <a:rPr dirty="0" sz="1100">
                <a:latin typeface="Calibri"/>
                <a:cs typeface="Calibri"/>
              </a:rPr>
              <a:t> G.,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Wodak,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&amp;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Jones,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75">
                <a:latin typeface="Calibri"/>
                <a:cs typeface="Calibri"/>
              </a:rPr>
              <a:t>P.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(Eds.)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(2008).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30" i="1">
                <a:latin typeface="Calibri"/>
                <a:cs typeface="Calibri"/>
              </a:rPr>
              <a:t>Iden.ty,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belonging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and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35" i="1">
                <a:latin typeface="Calibri"/>
                <a:cs typeface="Calibri"/>
              </a:rPr>
              <a:t>migra.on</a:t>
            </a:r>
            <a:r>
              <a:rPr dirty="0" sz="1100" spc="35">
                <a:latin typeface="Calibri"/>
                <a:cs typeface="Calibri"/>
              </a:rPr>
              <a:t>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Liverpool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University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Press.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DeMille,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C. B. (1956). The </a:t>
            </a:r>
            <a:r>
              <a:rPr dirty="0" sz="1100" spc="-5">
                <a:latin typeface="Calibri"/>
                <a:cs typeface="Calibri"/>
              </a:rPr>
              <a:t>ten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commandments.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Paramount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Pictures.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Calibri"/>
                <a:cs typeface="Calibri"/>
              </a:rPr>
              <a:t>Dervin, </a:t>
            </a:r>
            <a:r>
              <a:rPr dirty="0" sz="1100" spc="-55">
                <a:latin typeface="Calibri"/>
                <a:cs typeface="Calibri"/>
              </a:rPr>
              <a:t>F.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(2016).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Interculturality</a:t>
            </a:r>
            <a:r>
              <a:rPr dirty="0" sz="1100">
                <a:latin typeface="Calibri"/>
                <a:cs typeface="Calibri"/>
              </a:rPr>
              <a:t> in educa&gt;on.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5">
                <a:latin typeface="Calibri"/>
                <a:cs typeface="Calibri"/>
              </a:rPr>
              <a:t>Palgrave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Macmillan.</a:t>
            </a:r>
            <a:endParaRPr sz="1100">
              <a:latin typeface="Calibri"/>
              <a:cs typeface="Calibri"/>
            </a:endParaRPr>
          </a:p>
          <a:p>
            <a:pPr marL="12700" marR="1943735">
              <a:lnSpc>
                <a:spcPct val="113599"/>
              </a:lnSpc>
            </a:pPr>
            <a:r>
              <a:rPr dirty="0" sz="1100">
                <a:latin typeface="Calibri"/>
                <a:cs typeface="Calibri"/>
              </a:rPr>
              <a:t>Durkheim, E. (1893/1964). The division of labour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 </a:t>
            </a:r>
            <a:r>
              <a:rPr dirty="0" sz="1100" spc="-15">
                <a:latin typeface="Calibri"/>
                <a:cs typeface="Calibri"/>
              </a:rPr>
              <a:t>society.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Simpson,</a:t>
            </a:r>
            <a:r>
              <a:rPr dirty="0" sz="1100">
                <a:latin typeface="Calibri"/>
                <a:cs typeface="Calibri"/>
              </a:rPr>
              <a:t> G., </a:t>
            </a:r>
            <a:r>
              <a:rPr dirty="0" sz="1100" spc="-20">
                <a:latin typeface="Calibri"/>
                <a:cs typeface="Calibri"/>
              </a:rPr>
              <a:t>Trans.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Free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Press.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Geertz,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C. (1993). The </a:t>
            </a:r>
            <a:r>
              <a:rPr dirty="0" sz="1100" spc="-5">
                <a:latin typeface="Calibri"/>
                <a:cs typeface="Calibri"/>
              </a:rPr>
              <a:t>interpreta&gt;on</a:t>
            </a:r>
            <a:r>
              <a:rPr dirty="0" sz="1100">
                <a:latin typeface="Calibri"/>
                <a:cs typeface="Calibri"/>
              </a:rPr>
              <a:t> of </a:t>
            </a:r>
            <a:r>
              <a:rPr dirty="0" sz="1100" spc="-5">
                <a:latin typeface="Calibri"/>
                <a:cs typeface="Calibri"/>
              </a:rPr>
              <a:t>cultures.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Fontana.</a:t>
            </a:r>
            <a:endParaRPr sz="1100">
              <a:latin typeface="Calibri"/>
              <a:cs typeface="Calibri"/>
            </a:endParaRPr>
          </a:p>
          <a:p>
            <a:pPr marL="241300" marR="64769" indent="-228600">
              <a:lnSpc>
                <a:spcPts val="1300"/>
              </a:lnSpc>
              <a:spcBef>
                <a:spcPts val="240"/>
              </a:spcBef>
            </a:pPr>
            <a:r>
              <a:rPr dirty="0" sz="1100">
                <a:latin typeface="Calibri"/>
                <a:cs typeface="Calibri"/>
              </a:rPr>
              <a:t>Guilherme,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(2002).</a:t>
            </a:r>
            <a:r>
              <a:rPr dirty="0" sz="1100" spc="5">
                <a:latin typeface="Calibri"/>
                <a:cs typeface="Calibri"/>
              </a:rPr>
              <a:t> Cri&gt;cal ci&gt;zens </a:t>
            </a:r>
            <a:r>
              <a:rPr dirty="0" sz="1100" spc="-10">
                <a:latin typeface="Calibri"/>
                <a:cs typeface="Calibri"/>
              </a:rPr>
              <a:t>for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intercultural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world: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foreign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language</a:t>
            </a:r>
            <a:r>
              <a:rPr dirty="0" sz="1100" spc="5">
                <a:latin typeface="Calibri"/>
                <a:cs typeface="Calibri"/>
              </a:rPr>
              <a:t> educa&gt;on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cultural</a:t>
            </a:r>
            <a:r>
              <a:rPr dirty="0" sz="1100" spc="5">
                <a:latin typeface="Calibri"/>
                <a:cs typeface="Calibri"/>
              </a:rPr>
              <a:t> poli&gt;cs. Mul&gt;lingual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10">
                <a:latin typeface="Calibri"/>
                <a:cs typeface="Calibri"/>
              </a:rPr>
              <a:t>Maqers.</a:t>
            </a:r>
            <a:endParaRPr sz="1100">
              <a:latin typeface="Calibri"/>
              <a:cs typeface="Calibri"/>
            </a:endParaRPr>
          </a:p>
          <a:p>
            <a:pPr marL="241300" marR="80010" indent="-228600">
              <a:lnSpc>
                <a:spcPts val="1300"/>
              </a:lnSpc>
              <a:spcBef>
                <a:spcPts val="200"/>
              </a:spcBef>
            </a:pPr>
            <a:r>
              <a:rPr dirty="0" sz="1100" spc="-5">
                <a:latin typeface="Calibri"/>
                <a:cs typeface="Calibri"/>
              </a:rPr>
              <a:t>Hall,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(1991).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local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global: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globalisa&gt;on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ethnicity.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King,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5">
                <a:latin typeface="Calibri"/>
                <a:cs typeface="Calibri"/>
              </a:rPr>
              <a:t>D.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(Ed.),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Culture,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globalisa&gt;on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world-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system,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19-39. </a:t>
            </a:r>
            <a:r>
              <a:rPr dirty="0" sz="1100" spc="-10">
                <a:latin typeface="Calibri"/>
                <a:cs typeface="Calibri"/>
              </a:rPr>
              <a:t>Palgrave.</a:t>
            </a:r>
            <a:endParaRPr sz="1100">
              <a:latin typeface="Calibri"/>
              <a:cs typeface="Calibri"/>
            </a:endParaRPr>
          </a:p>
          <a:p>
            <a:pPr marL="241300" marR="5080" indent="-228600">
              <a:lnSpc>
                <a:spcPts val="1300"/>
              </a:lnSpc>
              <a:spcBef>
                <a:spcPts val="200"/>
              </a:spcBef>
            </a:pPr>
            <a:r>
              <a:rPr dirty="0" sz="1100" spc="-5">
                <a:latin typeface="Calibri"/>
                <a:cs typeface="Calibri"/>
              </a:rPr>
              <a:t>---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(1996).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5">
                <a:latin typeface="Calibri"/>
                <a:cs typeface="Calibri"/>
              </a:rPr>
              <a:t>ques&gt;on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cultural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iden&gt;ty.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Hall,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S.,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Held,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D.,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Hubert,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5">
                <a:latin typeface="Calibri"/>
                <a:cs typeface="Calibri"/>
              </a:rPr>
              <a:t>D.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&amp;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Thompson,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(Eds.),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Modernity: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introduc&gt;on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to</a:t>
            </a:r>
            <a:r>
              <a:rPr dirty="0" sz="1100" spc="-5">
                <a:latin typeface="Calibri"/>
                <a:cs typeface="Calibri"/>
              </a:rPr>
              <a:t> modern </a:t>
            </a:r>
            <a:r>
              <a:rPr dirty="0" sz="1100" spc="5">
                <a:latin typeface="Calibri"/>
                <a:cs typeface="Calibri"/>
              </a:rPr>
              <a:t>socie&gt;es,</a:t>
            </a:r>
            <a:r>
              <a:rPr dirty="0" sz="1100">
                <a:latin typeface="Calibri"/>
                <a:cs typeface="Calibri"/>
              </a:rPr>
              <a:t> 595-634. </a:t>
            </a:r>
            <a:r>
              <a:rPr dirty="0" sz="1100" spc="-5">
                <a:latin typeface="Calibri"/>
                <a:cs typeface="Calibri"/>
              </a:rPr>
              <a:t>Blackwell.</a:t>
            </a:r>
            <a:endParaRPr sz="1100">
              <a:latin typeface="Calibri"/>
              <a:cs typeface="Calibri"/>
            </a:endParaRPr>
          </a:p>
          <a:p>
            <a:pPr marL="241300" marR="459740" indent="-228600">
              <a:lnSpc>
                <a:spcPts val="1300"/>
              </a:lnSpc>
              <a:spcBef>
                <a:spcPts val="200"/>
              </a:spcBef>
            </a:pPr>
            <a:r>
              <a:rPr dirty="0" sz="1100">
                <a:latin typeface="Calibri"/>
                <a:cs typeface="Calibri"/>
              </a:rPr>
              <a:t>Hervik, </a:t>
            </a:r>
            <a:r>
              <a:rPr dirty="0" sz="1100" spc="-75">
                <a:latin typeface="Calibri"/>
                <a:cs typeface="Calibri"/>
              </a:rPr>
              <a:t>P.</a:t>
            </a:r>
            <a:r>
              <a:rPr dirty="0" sz="1100" spc="-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(2013). </a:t>
            </a:r>
            <a:r>
              <a:rPr dirty="0" sz="1100" spc="-5">
                <a:latin typeface="Calibri"/>
                <a:cs typeface="Calibri"/>
              </a:rPr>
              <a:t>Racism, neo-racism. </a:t>
            </a:r>
            <a:r>
              <a:rPr dirty="0" sz="1100">
                <a:latin typeface="Calibri"/>
                <a:cs typeface="Calibri"/>
              </a:rPr>
              <a:t>In ENAR </a:t>
            </a:r>
            <a:r>
              <a:rPr dirty="0" sz="1100" spc="-5">
                <a:latin typeface="Calibri"/>
                <a:cs typeface="Calibri"/>
              </a:rPr>
              <a:t>(Ed.), Recycling hatred: racism(s) </a:t>
            </a:r>
            <a:r>
              <a:rPr dirty="0" sz="1100">
                <a:latin typeface="Calibri"/>
                <a:cs typeface="Calibri"/>
              </a:rPr>
              <a:t>in </a:t>
            </a:r>
            <a:r>
              <a:rPr dirty="0" sz="1100" spc="-5">
                <a:latin typeface="Calibri"/>
                <a:cs typeface="Calibri"/>
              </a:rPr>
              <a:t>Europe </a:t>
            </a:r>
            <a:r>
              <a:rPr dirty="0" sz="1100" spc="-10">
                <a:latin typeface="Calibri"/>
                <a:cs typeface="Calibri"/>
              </a:rPr>
              <a:t>today: </a:t>
            </a:r>
            <a:r>
              <a:rPr dirty="0" sz="1100">
                <a:latin typeface="Calibri"/>
                <a:cs typeface="Calibri"/>
              </a:rPr>
              <a:t>a dialogue </a:t>
            </a:r>
            <a:r>
              <a:rPr dirty="0" sz="1100" spc="-5">
                <a:latin typeface="Calibri"/>
                <a:cs typeface="Calibri"/>
              </a:rPr>
              <a:t>between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academics,</a:t>
            </a:r>
            <a:r>
              <a:rPr dirty="0" sz="1100">
                <a:latin typeface="Calibri"/>
                <a:cs typeface="Calibri"/>
              </a:rPr>
              <a:t> equality</a:t>
            </a:r>
            <a:r>
              <a:rPr dirty="0" sz="1100" spc="-5">
                <a:latin typeface="Calibri"/>
                <a:cs typeface="Calibri"/>
              </a:rPr>
              <a:t> experts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 civil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society </a:t>
            </a:r>
            <a:r>
              <a:rPr dirty="0" sz="1100" spc="5">
                <a:latin typeface="Calibri"/>
                <a:cs typeface="Calibri"/>
              </a:rPr>
              <a:t>ac&gt;vists,</a:t>
            </a:r>
            <a:r>
              <a:rPr dirty="0" sz="1100">
                <a:latin typeface="Calibri"/>
                <a:cs typeface="Calibri"/>
              </a:rPr>
              <a:t> 43-52.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 </a:t>
            </a:r>
            <a:r>
              <a:rPr dirty="0" sz="1100" spc="-5">
                <a:latin typeface="Calibri"/>
                <a:cs typeface="Calibri"/>
              </a:rPr>
              <a:t>European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Network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Against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Racism.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5900" y="43763"/>
            <a:ext cx="6978650" cy="427990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1100" spc="-15">
                <a:latin typeface="Calibri"/>
                <a:cs typeface="Calibri"/>
              </a:rPr>
              <a:t>Holliday,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A.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R. (1999).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Small </a:t>
            </a:r>
            <a:r>
              <a:rPr dirty="0" sz="1100" spc="-5">
                <a:latin typeface="Calibri"/>
                <a:cs typeface="Calibri"/>
              </a:rPr>
              <a:t>cultures. </a:t>
            </a:r>
            <a:r>
              <a:rPr dirty="0" sz="1100">
                <a:latin typeface="Calibri"/>
                <a:cs typeface="Calibri"/>
              </a:rPr>
              <a:t>Applied </a:t>
            </a:r>
            <a:r>
              <a:rPr dirty="0" sz="1100" spc="5">
                <a:latin typeface="Calibri"/>
                <a:cs typeface="Calibri"/>
              </a:rPr>
              <a:t>Linguis&gt;cs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20/2, 237-264.</a:t>
            </a:r>
            <a:endParaRPr sz="1100">
              <a:latin typeface="Calibri"/>
              <a:cs typeface="Calibri"/>
            </a:endParaRPr>
          </a:p>
          <a:p>
            <a:pPr marL="241300" marR="564515" indent="-228600">
              <a:lnSpc>
                <a:spcPts val="1300"/>
              </a:lnSpc>
              <a:spcBef>
                <a:spcPts val="240"/>
              </a:spcBef>
            </a:pPr>
            <a:r>
              <a:rPr dirty="0" sz="1100" spc="-5">
                <a:latin typeface="Calibri"/>
                <a:cs typeface="Calibri"/>
              </a:rPr>
              <a:t>---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(2016).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Diﬀerence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awareness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cultural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travel: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10">
                <a:latin typeface="Calibri"/>
                <a:cs typeface="Calibri"/>
              </a:rPr>
              <a:t>nego&gt;a&gt;ng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blocks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threads.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Language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Intercultural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Communica&gt;on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16/3,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318-331.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1100" spc="-5">
                <a:latin typeface="Calibri"/>
                <a:cs typeface="Calibri"/>
              </a:rPr>
              <a:t>---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(2018).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Na&gt;ve-speakerism.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Liontas,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(Ed.),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TESOL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Encyclopedia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English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Language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5">
                <a:latin typeface="Calibri"/>
                <a:cs typeface="Calibri"/>
              </a:rPr>
              <a:t>Teaching.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5">
                <a:latin typeface="Calibri"/>
                <a:cs typeface="Calibri"/>
              </a:rPr>
              <a:t>Wiley.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1100">
                <a:latin typeface="Calibri"/>
                <a:cs typeface="Calibri"/>
              </a:rPr>
              <a:t>--- (2019).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Understanding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intercultural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communica&gt;on: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10">
                <a:latin typeface="Calibri"/>
                <a:cs typeface="Calibri"/>
              </a:rPr>
              <a:t>nego&gt;a&gt;ng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grammar</a:t>
            </a:r>
            <a:r>
              <a:rPr dirty="0" sz="1100">
                <a:latin typeface="Calibri"/>
                <a:cs typeface="Calibri"/>
              </a:rPr>
              <a:t> of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culture.</a:t>
            </a:r>
            <a:r>
              <a:rPr dirty="0" sz="1100" spc="25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2nd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ed. </a:t>
            </a:r>
            <a:r>
              <a:rPr dirty="0" sz="1100" spc="-5">
                <a:latin typeface="Calibri"/>
                <a:cs typeface="Calibri"/>
              </a:rPr>
              <a:t>Routledge.</a:t>
            </a:r>
            <a:endParaRPr sz="1100">
              <a:latin typeface="Calibri"/>
              <a:cs typeface="Calibri"/>
            </a:endParaRPr>
          </a:p>
          <a:p>
            <a:pPr marL="12700" marR="654050">
              <a:lnSpc>
                <a:spcPct val="113599"/>
              </a:lnSpc>
            </a:pPr>
            <a:r>
              <a:rPr dirty="0" sz="1100">
                <a:latin typeface="Calibri"/>
                <a:cs typeface="Calibri"/>
              </a:rPr>
              <a:t>---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(2020).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Blogs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2013-2020: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How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it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possible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to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write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Issues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with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culture.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adrianholliday.com/books.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5">
                <a:latin typeface="Calibri"/>
                <a:cs typeface="Calibri"/>
              </a:rPr>
              <a:t>Holliday,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&amp;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Amadasi,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(2020).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Making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sense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intercultural:</a:t>
            </a:r>
            <a:r>
              <a:rPr dirty="0" sz="1100">
                <a:latin typeface="Calibri"/>
                <a:cs typeface="Calibri"/>
              </a:rPr>
              <a:t> ﬁnding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deCentred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threads.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Routledge.</a:t>
            </a:r>
            <a:endParaRPr sz="1100">
              <a:latin typeface="Calibri"/>
              <a:cs typeface="Calibri"/>
            </a:endParaRPr>
          </a:p>
          <a:p>
            <a:pPr marL="241300" marR="654050" indent="-228600">
              <a:lnSpc>
                <a:spcPts val="1300"/>
              </a:lnSpc>
              <a:spcBef>
                <a:spcPts val="240"/>
              </a:spcBef>
            </a:pPr>
            <a:r>
              <a:rPr dirty="0" sz="1100" spc="-15">
                <a:latin typeface="Calibri"/>
                <a:cs typeface="Calibri"/>
              </a:rPr>
              <a:t>Holliday,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&amp;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MacDonald,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(2020).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Researching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intercultural: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intersubjec&gt;vity and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problem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with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postposi&gt;vism.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Applied Linguis&gt;cs 41/5, 621-639.</a:t>
            </a:r>
            <a:endParaRPr sz="1100">
              <a:latin typeface="Calibri"/>
              <a:cs typeface="Calibri"/>
            </a:endParaRPr>
          </a:p>
          <a:p>
            <a:pPr marL="12700" marR="1679575">
              <a:lnSpc>
                <a:spcPts val="1500"/>
              </a:lnSpc>
              <a:spcBef>
                <a:spcPts val="40"/>
              </a:spcBef>
            </a:pPr>
            <a:r>
              <a:rPr dirty="0" sz="1100" spc="-5">
                <a:latin typeface="Calibri"/>
                <a:cs typeface="Calibri"/>
              </a:rPr>
              <a:t>Kubota, </a:t>
            </a:r>
            <a:r>
              <a:rPr dirty="0" sz="1100">
                <a:latin typeface="Calibri"/>
                <a:cs typeface="Calibri"/>
              </a:rPr>
              <a:t>R. (2002). </a:t>
            </a:r>
            <a:r>
              <a:rPr dirty="0" sz="1100" spc="-5">
                <a:latin typeface="Calibri"/>
                <a:cs typeface="Calibri"/>
              </a:rPr>
              <a:t>(Un)ravelling racism </a:t>
            </a:r>
            <a:r>
              <a:rPr dirty="0" sz="1100">
                <a:latin typeface="Calibri"/>
                <a:cs typeface="Calibri"/>
              </a:rPr>
              <a:t>in a nice ﬁeld </a:t>
            </a:r>
            <a:r>
              <a:rPr dirty="0" sz="1100" spc="-10">
                <a:latin typeface="Calibri"/>
                <a:cs typeface="Calibri"/>
              </a:rPr>
              <a:t>like </a:t>
            </a:r>
            <a:r>
              <a:rPr dirty="0" sz="1100" spc="-5">
                <a:latin typeface="Calibri"/>
                <a:cs typeface="Calibri"/>
              </a:rPr>
              <a:t>TESOL. TESOL Quarterly </a:t>
            </a:r>
            <a:r>
              <a:rPr dirty="0" sz="1100">
                <a:latin typeface="Calibri"/>
                <a:cs typeface="Calibri"/>
              </a:rPr>
              <a:t>36/1, 84-92.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Lalami, </a:t>
            </a:r>
            <a:r>
              <a:rPr dirty="0" sz="1100">
                <a:latin typeface="Calibri"/>
                <a:cs typeface="Calibri"/>
              </a:rPr>
              <a:t>L. (2015). The </a:t>
            </a:r>
            <a:r>
              <a:rPr dirty="0" sz="1100" spc="-5">
                <a:latin typeface="Calibri"/>
                <a:cs typeface="Calibri"/>
              </a:rPr>
              <a:t>Moor’s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account.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Kindle ed. </a:t>
            </a:r>
            <a:r>
              <a:rPr dirty="0" sz="1100" spc="-5">
                <a:latin typeface="Calibri"/>
                <a:cs typeface="Calibri"/>
              </a:rPr>
              <a:t>Periscope.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5">
                <a:latin typeface="Calibri"/>
                <a:cs typeface="Calibri"/>
              </a:rPr>
              <a:t>Lankshear,</a:t>
            </a:r>
            <a:r>
              <a:rPr dirty="0" sz="1100">
                <a:latin typeface="Calibri"/>
                <a:cs typeface="Calibri"/>
              </a:rPr>
              <a:t> C., Gee, </a:t>
            </a:r>
            <a:r>
              <a:rPr dirty="0" sz="1100" spc="-5">
                <a:latin typeface="Calibri"/>
                <a:cs typeface="Calibri"/>
              </a:rPr>
              <a:t>J.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P.,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Knobel,</a:t>
            </a:r>
            <a:r>
              <a:rPr dirty="0" sz="1100">
                <a:latin typeface="Calibri"/>
                <a:cs typeface="Calibri"/>
              </a:rPr>
              <a:t> M.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&amp; </a:t>
            </a:r>
            <a:r>
              <a:rPr dirty="0" sz="1100" spc="-5">
                <a:latin typeface="Calibri"/>
                <a:cs typeface="Calibri"/>
              </a:rPr>
              <a:t>Searle,</a:t>
            </a:r>
            <a:r>
              <a:rPr dirty="0" sz="1100">
                <a:latin typeface="Calibri"/>
                <a:cs typeface="Calibri"/>
              </a:rPr>
              <a:t> C.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(1997). Changing </a:t>
            </a:r>
            <a:r>
              <a:rPr dirty="0" sz="1100" spc="-5">
                <a:latin typeface="Calibri"/>
                <a:cs typeface="Calibri"/>
              </a:rPr>
              <a:t>literacies.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Open </a:t>
            </a:r>
            <a:r>
              <a:rPr dirty="0" sz="1100" spc="-5">
                <a:latin typeface="Calibri"/>
                <a:cs typeface="Calibri"/>
              </a:rPr>
              <a:t>University Press.</a:t>
            </a:r>
            <a:endParaRPr sz="1100">
              <a:latin typeface="Calibri"/>
              <a:cs typeface="Calibri"/>
            </a:endParaRPr>
          </a:p>
          <a:p>
            <a:pPr marL="241300" marR="31750" indent="-228600">
              <a:lnSpc>
                <a:spcPts val="1300"/>
              </a:lnSpc>
              <a:spcBef>
                <a:spcPts val="240"/>
              </a:spcBef>
            </a:pPr>
            <a:r>
              <a:rPr dirty="0" sz="1100" spc="-5">
                <a:latin typeface="Calibri"/>
                <a:cs typeface="Calibri"/>
              </a:rPr>
              <a:t>Mami, </a:t>
            </a:r>
            <a:r>
              <a:rPr dirty="0" sz="1100" spc="-55">
                <a:latin typeface="Calibri"/>
                <a:cs typeface="Calibri"/>
              </a:rPr>
              <a:t>F.</a:t>
            </a:r>
            <a:r>
              <a:rPr dirty="0" sz="1100" spc="-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(2017). </a:t>
            </a:r>
            <a:r>
              <a:rPr dirty="0" sz="1100" spc="-5">
                <a:latin typeface="Calibri"/>
                <a:cs typeface="Calibri"/>
              </a:rPr>
              <a:t>Possibility </a:t>
            </a:r>
            <a:r>
              <a:rPr dirty="0" sz="1100">
                <a:latin typeface="Calibri"/>
                <a:cs typeface="Calibri"/>
              </a:rPr>
              <a:t>of </a:t>
            </a:r>
            <a:r>
              <a:rPr dirty="0" sz="1100" spc="-5">
                <a:latin typeface="Calibri"/>
                <a:cs typeface="Calibri"/>
              </a:rPr>
              <a:t>relapse </a:t>
            </a:r>
            <a:r>
              <a:rPr dirty="0" sz="1100">
                <a:latin typeface="Calibri"/>
                <a:cs typeface="Calibri"/>
              </a:rPr>
              <a:t>in transi&gt;on: the </a:t>
            </a:r>
            <a:r>
              <a:rPr dirty="0" sz="1100" spc="-5">
                <a:latin typeface="Calibri"/>
                <a:cs typeface="Calibri"/>
              </a:rPr>
              <a:t>case </a:t>
            </a:r>
            <a:r>
              <a:rPr dirty="0" sz="1100">
                <a:latin typeface="Calibri"/>
                <a:cs typeface="Calibri"/>
              </a:rPr>
              <a:t>in Leila </a:t>
            </a:r>
            <a:r>
              <a:rPr dirty="0" sz="1100" spc="-5">
                <a:latin typeface="Calibri"/>
                <a:cs typeface="Calibri"/>
              </a:rPr>
              <a:t>Lalami's </a:t>
            </a:r>
            <a:r>
              <a:rPr dirty="0" sz="1100" spc="10">
                <a:latin typeface="Calibri"/>
                <a:cs typeface="Calibri"/>
              </a:rPr>
              <a:t>ﬁc&gt;on. </a:t>
            </a:r>
            <a:r>
              <a:rPr dirty="0" sz="1100" spc="-5">
                <a:latin typeface="Calibri"/>
                <a:cs typeface="Calibri"/>
              </a:rPr>
              <a:t>Paper presented </a:t>
            </a:r>
            <a:r>
              <a:rPr dirty="0" sz="1100" spc="-10">
                <a:latin typeface="Calibri"/>
                <a:cs typeface="Calibri"/>
              </a:rPr>
              <a:t>at </a:t>
            </a:r>
            <a:r>
              <a:rPr dirty="0" sz="1100">
                <a:latin typeface="Calibri"/>
                <a:cs typeface="Calibri"/>
              </a:rPr>
              <a:t>the 4th </a:t>
            </a:r>
            <a:r>
              <a:rPr dirty="0" sz="1100" spc="5">
                <a:latin typeface="Calibri"/>
                <a:cs typeface="Calibri"/>
              </a:rPr>
              <a:t>Humani&gt;es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Conference,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10">
                <a:latin typeface="Calibri"/>
                <a:cs typeface="Calibri"/>
              </a:rPr>
              <a:t>Na&gt;on</a:t>
            </a:r>
            <a:r>
              <a:rPr dirty="0" sz="1100">
                <a:latin typeface="Calibri"/>
                <a:cs typeface="Calibri"/>
              </a:rPr>
              <a:t> in </a:t>
            </a:r>
            <a:r>
              <a:rPr dirty="0" sz="1100" spc="-5">
                <a:latin typeface="Calibri"/>
                <a:cs typeface="Calibri"/>
              </a:rPr>
              <a:t>Transi&gt;on,</a:t>
            </a:r>
            <a:r>
              <a:rPr dirty="0" sz="1100">
                <a:latin typeface="Calibri"/>
                <a:cs typeface="Calibri"/>
              </a:rPr>
              <a:t> Community</a:t>
            </a:r>
            <a:r>
              <a:rPr dirty="0" sz="1100" spc="-5">
                <a:latin typeface="Calibri"/>
                <a:cs typeface="Calibri"/>
              </a:rPr>
              <a:t> College</a:t>
            </a:r>
            <a:r>
              <a:rPr dirty="0" sz="1100">
                <a:latin typeface="Calibri"/>
                <a:cs typeface="Calibri"/>
              </a:rPr>
              <a:t> of </a:t>
            </a:r>
            <a:r>
              <a:rPr dirty="0" sz="1100" spc="-25">
                <a:latin typeface="Calibri"/>
                <a:cs typeface="Calibri"/>
              </a:rPr>
              <a:t>Qatar.</a:t>
            </a:r>
            <a:endParaRPr sz="1100">
              <a:latin typeface="Calibri"/>
              <a:cs typeface="Calibri"/>
            </a:endParaRPr>
          </a:p>
          <a:p>
            <a:pPr marL="241300" marR="24765" indent="-228600">
              <a:lnSpc>
                <a:spcPts val="1300"/>
              </a:lnSpc>
              <a:spcBef>
                <a:spcPts val="200"/>
              </a:spcBef>
            </a:pPr>
            <a:r>
              <a:rPr dirty="0" sz="1100" spc="-5">
                <a:latin typeface="Calibri"/>
                <a:cs typeface="Calibri"/>
              </a:rPr>
              <a:t>Ogden, </a:t>
            </a:r>
            <a:r>
              <a:rPr dirty="0" sz="1100" spc="-55">
                <a:latin typeface="Calibri"/>
                <a:cs typeface="Calibri"/>
              </a:rPr>
              <a:t>T.</a:t>
            </a:r>
            <a:r>
              <a:rPr dirty="0" sz="1100" spc="-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H. </a:t>
            </a:r>
            <a:r>
              <a:rPr dirty="0" sz="1100">
                <a:latin typeface="Calibri"/>
                <a:cs typeface="Calibri"/>
              </a:rPr>
              <a:t>(2004). The </a:t>
            </a:r>
            <a:r>
              <a:rPr dirty="0" sz="1100" spc="5">
                <a:latin typeface="Calibri"/>
                <a:cs typeface="Calibri"/>
              </a:rPr>
              <a:t>analy&gt;c </a:t>
            </a:r>
            <a:r>
              <a:rPr dirty="0" sz="1100" spc="-5">
                <a:latin typeface="Calibri"/>
                <a:cs typeface="Calibri"/>
              </a:rPr>
              <a:t>third: </a:t>
            </a:r>
            <a:r>
              <a:rPr dirty="0" sz="1100">
                <a:latin typeface="Calibri"/>
                <a:cs typeface="Calibri"/>
              </a:rPr>
              <a:t>implica&gt;ons </a:t>
            </a:r>
            <a:r>
              <a:rPr dirty="0" sz="1100" spc="-10">
                <a:latin typeface="Calibri"/>
                <a:cs typeface="Calibri"/>
              </a:rPr>
              <a:t>for </a:t>
            </a:r>
            <a:r>
              <a:rPr dirty="0" sz="1100">
                <a:latin typeface="Calibri"/>
                <a:cs typeface="Calibri"/>
              </a:rPr>
              <a:t>psychoanaly&gt;c theory and </a:t>
            </a:r>
            <a:r>
              <a:rPr dirty="0" sz="1100" spc="-5">
                <a:latin typeface="Calibri"/>
                <a:cs typeface="Calibri"/>
              </a:rPr>
              <a:t>technique. </a:t>
            </a:r>
            <a:r>
              <a:rPr dirty="0" sz="1100">
                <a:latin typeface="Calibri"/>
                <a:cs typeface="Calibri"/>
              </a:rPr>
              <a:t>Psychoanaly&gt;c </a:t>
            </a:r>
            <a:r>
              <a:rPr dirty="0" sz="1100" spc="-5">
                <a:latin typeface="Calibri"/>
                <a:cs typeface="Calibri"/>
              </a:rPr>
              <a:t>Quarterly </a:t>
            </a:r>
            <a:r>
              <a:rPr dirty="0" sz="1100">
                <a:latin typeface="Calibri"/>
                <a:cs typeface="Calibri"/>
              </a:rPr>
              <a:t>73/,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167-195.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1100" spc="-10">
                <a:latin typeface="Calibri"/>
                <a:cs typeface="Calibri"/>
              </a:rPr>
              <a:t>Parsons,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55">
                <a:latin typeface="Calibri"/>
                <a:cs typeface="Calibri"/>
              </a:rPr>
              <a:t>T.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(1951).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 social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system.</a:t>
            </a:r>
            <a:r>
              <a:rPr dirty="0" sz="1100" spc="-5">
                <a:latin typeface="Calibri"/>
                <a:cs typeface="Calibri"/>
              </a:rPr>
              <a:t> Routledge</a:t>
            </a:r>
            <a:r>
              <a:rPr dirty="0" sz="1100">
                <a:latin typeface="Calibri"/>
                <a:cs typeface="Calibri"/>
              </a:rPr>
              <a:t> and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Kegan</a:t>
            </a:r>
            <a:r>
              <a:rPr dirty="0" sz="1100" spc="-5">
                <a:latin typeface="Calibri"/>
                <a:cs typeface="Calibri"/>
              </a:rPr>
              <a:t> Paul.</a:t>
            </a: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13599"/>
              </a:lnSpc>
            </a:pPr>
            <a:r>
              <a:rPr dirty="0" sz="1100" spc="-10">
                <a:latin typeface="Calibri"/>
                <a:cs typeface="Calibri"/>
              </a:rPr>
              <a:t>Ros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Solé,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C.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(2019).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Re-visi&gt;ng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unhomely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through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languaging.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Language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Intercultural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Communica&gt;on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19/1,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38-50.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Said,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E. (1978). </a:t>
            </a:r>
            <a:r>
              <a:rPr dirty="0" sz="1100" spc="-5">
                <a:latin typeface="Calibri"/>
                <a:cs typeface="Calibri"/>
              </a:rPr>
              <a:t>Orientalism.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Routledge</a:t>
            </a:r>
            <a:r>
              <a:rPr dirty="0" sz="1100">
                <a:latin typeface="Calibri"/>
                <a:cs typeface="Calibri"/>
              </a:rPr>
              <a:t> &amp; </a:t>
            </a:r>
            <a:r>
              <a:rPr dirty="0" sz="1100" spc="-10">
                <a:latin typeface="Calibri"/>
                <a:cs typeface="Calibri"/>
              </a:rPr>
              <a:t>Kegan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Paul.</a:t>
            </a:r>
            <a:endParaRPr sz="1100">
              <a:latin typeface="Calibri"/>
              <a:cs typeface="Calibri"/>
            </a:endParaRPr>
          </a:p>
          <a:p>
            <a:pPr marL="241300" marR="140335" indent="-228600">
              <a:lnSpc>
                <a:spcPts val="1300"/>
              </a:lnSpc>
              <a:spcBef>
                <a:spcPts val="240"/>
              </a:spcBef>
            </a:pPr>
            <a:r>
              <a:rPr dirty="0" sz="1100">
                <a:latin typeface="Calibri"/>
                <a:cs typeface="Calibri"/>
              </a:rPr>
              <a:t>Simmel, G.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(1908/1950). The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stranger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(Wolﬀ,</a:t>
            </a:r>
            <a:r>
              <a:rPr dirty="0" sz="1100">
                <a:latin typeface="Calibri"/>
                <a:cs typeface="Calibri"/>
              </a:rPr>
              <a:t> K.,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5">
                <a:latin typeface="Calibri"/>
                <a:cs typeface="Calibri"/>
              </a:rPr>
              <a:t>Trans.).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 </a:t>
            </a:r>
            <a:r>
              <a:rPr dirty="0" sz="1100" spc="-25">
                <a:latin typeface="Calibri"/>
                <a:cs typeface="Calibri"/>
              </a:rPr>
              <a:t>Wolﬀ,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(Ed.),</a:t>
            </a:r>
            <a:r>
              <a:rPr dirty="0" sz="1100">
                <a:latin typeface="Calibri"/>
                <a:cs typeface="Calibri"/>
              </a:rPr>
              <a:t> The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sociology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 </a:t>
            </a:r>
            <a:r>
              <a:rPr dirty="0" sz="1100" spc="-10">
                <a:latin typeface="Calibri"/>
                <a:cs typeface="Calibri"/>
              </a:rPr>
              <a:t>George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Simmel,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402-408.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Free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Press.</a:t>
            </a:r>
            <a:endParaRPr sz="1100">
              <a:latin typeface="Calibri"/>
              <a:cs typeface="Calibri"/>
            </a:endParaRPr>
          </a:p>
          <a:p>
            <a:pPr marL="12700" marR="288925">
              <a:lnSpc>
                <a:spcPts val="1500"/>
              </a:lnSpc>
              <a:spcBef>
                <a:spcPts val="40"/>
              </a:spcBef>
            </a:pPr>
            <a:r>
              <a:rPr dirty="0" sz="1100" spc="-5">
                <a:latin typeface="Calibri"/>
                <a:cs typeface="Calibri"/>
              </a:rPr>
              <a:t>Spears,</a:t>
            </a:r>
            <a:r>
              <a:rPr dirty="0" sz="1100">
                <a:latin typeface="Calibri"/>
                <a:cs typeface="Calibri"/>
              </a:rPr>
              <a:t> A.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(Ed.)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(1999).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Race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ideology;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language,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symbolism,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popular </a:t>
            </a:r>
            <a:r>
              <a:rPr dirty="0" sz="1100" spc="-5">
                <a:latin typeface="Calibri"/>
                <a:cs typeface="Calibri"/>
              </a:rPr>
              <a:t>culture.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5">
                <a:latin typeface="Calibri"/>
                <a:cs typeface="Calibri"/>
              </a:rPr>
              <a:t>Wayne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State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University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Press.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Stone,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O.</a:t>
            </a:r>
            <a:r>
              <a:rPr dirty="0" sz="1100">
                <a:latin typeface="Calibri"/>
                <a:cs typeface="Calibri"/>
              </a:rPr>
              <a:t> (2004). </a:t>
            </a:r>
            <a:r>
              <a:rPr dirty="0" sz="1100" spc="-20">
                <a:latin typeface="Calibri"/>
                <a:cs typeface="Calibri"/>
              </a:rPr>
              <a:t>Alexander.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Warner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Brothers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Pictures.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53579" y="73101"/>
            <a:ext cx="5249545" cy="2387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There</a:t>
            </a:r>
            <a:r>
              <a:rPr dirty="0"/>
              <a:t> </a:t>
            </a:r>
            <a:r>
              <a:rPr dirty="0" spc="-30"/>
              <a:t>is</a:t>
            </a:r>
            <a:r>
              <a:rPr dirty="0"/>
              <a:t> </a:t>
            </a:r>
            <a:r>
              <a:rPr dirty="0" spc="25"/>
              <a:t>a</a:t>
            </a:r>
            <a:r>
              <a:rPr dirty="0"/>
              <a:t> powerful, </a:t>
            </a:r>
            <a:r>
              <a:rPr dirty="0" spc="-5"/>
              <a:t>false,</a:t>
            </a:r>
            <a:r>
              <a:rPr dirty="0"/>
              <a:t> </a:t>
            </a:r>
            <a:r>
              <a:rPr dirty="0" spc="-5"/>
              <a:t>essentialist</a:t>
            </a:r>
            <a:r>
              <a:rPr dirty="0" spc="5"/>
              <a:t> </a:t>
            </a:r>
            <a:r>
              <a:rPr dirty="0" spc="-5"/>
              <a:t>view</a:t>
            </a:r>
            <a:r>
              <a:rPr dirty="0"/>
              <a:t> of </a:t>
            </a:r>
            <a:r>
              <a:rPr dirty="0" spc="5"/>
              <a:t>the</a:t>
            </a:r>
            <a:r>
              <a:rPr dirty="0"/>
              <a:t> </a:t>
            </a:r>
            <a:r>
              <a:rPr dirty="0" spc="-5"/>
              <a:t>intercultural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435721"/>
            <a:ext cx="6321425" cy="3940175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sz="1300" spc="-5" b="1">
                <a:latin typeface="Calibri"/>
                <a:cs typeface="Calibri"/>
              </a:rPr>
              <a:t>Methodological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35" b="1">
                <a:latin typeface="Calibri"/>
                <a:cs typeface="Calibri"/>
              </a:rPr>
              <a:t>na.onalism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(e.g.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Beck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&amp;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Sznaider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2006;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Holliday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&amp;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MacDonald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2020)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540"/>
              </a:spcBef>
              <a:buChar char="-"/>
              <a:tabLst>
                <a:tab pos="600710" algn="l"/>
              </a:tabLst>
            </a:pP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Poli&gt;cal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imagina&gt;on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that </a:t>
            </a:r>
            <a:r>
              <a:rPr dirty="0" sz="1300" spc="10">
                <a:solidFill>
                  <a:srgbClr val="0433FF"/>
                </a:solidFill>
                <a:latin typeface="Calibri"/>
                <a:cs typeface="Calibri"/>
              </a:rPr>
              <a:t>na&gt;on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=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culture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=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language</a:t>
            </a:r>
            <a:endParaRPr sz="1300">
              <a:latin typeface="Calibri"/>
              <a:cs typeface="Calibri"/>
            </a:endParaRPr>
          </a:p>
          <a:p>
            <a:pPr marL="600075" marR="1439545" indent="-130810">
              <a:lnSpc>
                <a:spcPct val="110600"/>
              </a:lnSpc>
              <a:spcBef>
                <a:spcPts val="300"/>
              </a:spcBef>
              <a:buChar char="-"/>
              <a:tabLst>
                <a:tab pos="600710" algn="l"/>
              </a:tabLst>
            </a:pP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Unfortunate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consequence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in</a:t>
            </a:r>
            <a:r>
              <a:rPr dirty="0" sz="1300" spc="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language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teaching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-</a:t>
            </a:r>
            <a:r>
              <a:rPr dirty="0" sz="1300" spc="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projec&gt;ng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L2</a:t>
            </a:r>
            <a:r>
              <a:rPr dirty="0" sz="1300" spc="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= </a:t>
            </a:r>
            <a:r>
              <a:rPr dirty="0" sz="1300" spc="-28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20">
                <a:solidFill>
                  <a:srgbClr val="0433FF"/>
                </a:solidFill>
                <a:latin typeface="Calibri"/>
                <a:cs typeface="Calibri"/>
              </a:rPr>
              <a:t>(other,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alien) C2 -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20" b="1">
                <a:solidFill>
                  <a:srgbClr val="0433FF"/>
                </a:solidFill>
                <a:latin typeface="Calibri"/>
                <a:cs typeface="Calibri"/>
              </a:rPr>
              <a:t>na.ve-speakerism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0433FF"/>
              </a:buClr>
              <a:buFont typeface="Calibri"/>
              <a:buChar char="-"/>
            </a:pPr>
            <a:endParaRPr sz="1650">
              <a:latin typeface="Calibri"/>
              <a:cs typeface="Calibri"/>
            </a:endParaRPr>
          </a:p>
          <a:p>
            <a:pPr marL="12700" marR="1767205">
              <a:lnSpc>
                <a:spcPts val="1500"/>
              </a:lnSpc>
            </a:pPr>
            <a:r>
              <a:rPr dirty="0" sz="1300" spc="15" b="1">
                <a:latin typeface="Calibri"/>
                <a:cs typeface="Calibri"/>
              </a:rPr>
              <a:t>Structural-func.onal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model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of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society</a:t>
            </a:r>
            <a:r>
              <a:rPr dirty="0" sz="1300">
                <a:latin typeface="Calibri"/>
                <a:cs typeface="Calibri"/>
              </a:rPr>
              <a:t> (Emile Durkheim 1893/1964; </a:t>
            </a:r>
            <a:r>
              <a:rPr dirty="0" sz="1300" spc="-28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Parsons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1951)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50">
              <a:latin typeface="Calibri"/>
              <a:cs typeface="Calibri"/>
            </a:endParaRPr>
          </a:p>
          <a:p>
            <a:pPr marL="12700" marR="1410970">
              <a:lnSpc>
                <a:spcPts val="1500"/>
              </a:lnSpc>
            </a:pPr>
            <a:r>
              <a:rPr dirty="0" sz="1300" spc="-10" b="1">
                <a:latin typeface="Calibri"/>
                <a:cs typeface="Calibri"/>
              </a:rPr>
              <a:t>Orientalist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grand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40" b="1">
                <a:latin typeface="Calibri"/>
                <a:cs typeface="Calibri"/>
              </a:rPr>
              <a:t>narra.ve</a:t>
            </a:r>
            <a:r>
              <a:rPr dirty="0" sz="1300" spc="10" b="1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imagining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outside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the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20">
                <a:latin typeface="Calibri"/>
                <a:cs typeface="Calibri"/>
              </a:rPr>
              <a:t>West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as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collec&gt;vist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and </a:t>
            </a:r>
            <a:r>
              <a:rPr dirty="0" sz="1300" spc="-28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indolent </a:t>
            </a:r>
            <a:r>
              <a:rPr dirty="0" sz="1300">
                <a:latin typeface="Calibri"/>
                <a:cs typeface="Calibri"/>
              </a:rPr>
              <a:t>(Said 1978)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500"/>
              </a:spcBef>
              <a:buChar char="-"/>
              <a:tabLst>
                <a:tab pos="600710" algn="l"/>
              </a:tabLst>
            </a:pP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Culture proﬁling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is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neo-racist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(e.g.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Hervik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2013;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Spears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1999)</a:t>
            </a:r>
            <a:endParaRPr sz="1300">
              <a:latin typeface="Calibri"/>
              <a:cs typeface="Calibri"/>
            </a:endParaRPr>
          </a:p>
          <a:p>
            <a:pPr marL="600075" marR="1617345" indent="-130810">
              <a:lnSpc>
                <a:spcPct val="110600"/>
              </a:lnSpc>
              <a:spcBef>
                <a:spcPts val="300"/>
              </a:spcBef>
              <a:buChar char="-"/>
              <a:tabLst>
                <a:tab pos="600710" algn="l"/>
              </a:tabLst>
            </a:pP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The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so-labelled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‘non-na&gt;ve speaker’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constructed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as 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uncri&gt;cal </a:t>
            </a:r>
            <a:r>
              <a:rPr dirty="0" sz="1300" spc="-28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without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self-direc&gt;on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(Holliday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2018;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Kubota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2002)</a:t>
            </a:r>
            <a:endParaRPr sz="1300">
              <a:latin typeface="Calibri"/>
              <a:cs typeface="Calibri"/>
            </a:endParaRPr>
          </a:p>
          <a:p>
            <a:pPr marL="600075" marR="593725" indent="-130810">
              <a:lnSpc>
                <a:spcPct val="110600"/>
              </a:lnSpc>
              <a:spcBef>
                <a:spcPts val="300"/>
              </a:spcBef>
              <a:buFont typeface="Calibri"/>
              <a:buChar char="-"/>
              <a:tabLst>
                <a:tab pos="600710" algn="l"/>
              </a:tabLst>
            </a:pPr>
            <a:r>
              <a:rPr dirty="0" sz="1300" spc="-20" b="1">
                <a:solidFill>
                  <a:srgbClr val="0433FF"/>
                </a:solidFill>
                <a:latin typeface="Calibri"/>
                <a:cs typeface="Calibri"/>
              </a:rPr>
              <a:t>West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 as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5" b="1">
                <a:solidFill>
                  <a:srgbClr val="0433FF"/>
                </a:solidFill>
                <a:latin typeface="Calibri"/>
                <a:cs typeface="Calibri"/>
              </a:rPr>
              <a:t>steward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discourse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-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‘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helping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the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rest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of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the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world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to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think and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learn </a:t>
            </a:r>
            <a:r>
              <a:rPr dirty="0" sz="1300" spc="-28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properly’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(Holliday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2019: 128-129;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Holliday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&amp;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Amadasi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2020: 17-20)</a:t>
            </a:r>
            <a:endParaRPr sz="1300">
              <a:latin typeface="Calibri"/>
              <a:cs typeface="Calibri"/>
            </a:endParaRPr>
          </a:p>
          <a:p>
            <a:pPr marL="1057275" marR="5080" indent="-130810">
              <a:lnSpc>
                <a:spcPct val="110600"/>
              </a:lnSpc>
            </a:pP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-</a:t>
            </a:r>
            <a:r>
              <a:rPr dirty="0" sz="1300" spc="6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Neoliberal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40" b="1">
                <a:solidFill>
                  <a:srgbClr val="535353"/>
                </a:solidFill>
                <a:latin typeface="Calibri"/>
                <a:cs typeface="Calibri"/>
              </a:rPr>
              <a:t>interna.onalisa.on</a:t>
            </a:r>
            <a:r>
              <a:rPr dirty="0" sz="1300" spc="5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agenda</a:t>
            </a:r>
            <a:r>
              <a:rPr dirty="0" sz="1300" spc="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(Caruana</a:t>
            </a:r>
            <a:r>
              <a:rPr dirty="0" sz="1300" spc="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2014;</a:t>
            </a:r>
            <a:r>
              <a:rPr dirty="0" sz="1300" spc="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Collins</a:t>
            </a:r>
            <a:r>
              <a:rPr dirty="0" sz="1300" spc="1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2018)</a:t>
            </a:r>
            <a:r>
              <a:rPr dirty="0" sz="1300" spc="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-</a:t>
            </a:r>
            <a:r>
              <a:rPr dirty="0" sz="1300" spc="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‘you</a:t>
            </a:r>
            <a:r>
              <a:rPr dirty="0" sz="1300" spc="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are </a:t>
            </a:r>
            <a:r>
              <a:rPr dirty="0" sz="1300" spc="-28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doing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so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well’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(as if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you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brought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nothing</a:t>
            </a:r>
            <a:r>
              <a:rPr dirty="0" sz="1300" spc="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of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value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with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you)</a:t>
            </a:r>
            <a:endParaRPr sz="13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35945" y="1218456"/>
            <a:ext cx="1620225" cy="174680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4554" y="73101"/>
            <a:ext cx="3147695" cy="2387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35"/>
              <a:t>Made</a:t>
            </a:r>
            <a:r>
              <a:rPr dirty="0" spc="-5"/>
              <a:t> evident </a:t>
            </a:r>
            <a:r>
              <a:rPr dirty="0" spc="-30"/>
              <a:t>by</a:t>
            </a:r>
            <a:r>
              <a:rPr dirty="0" spc="-5"/>
              <a:t> </a:t>
            </a:r>
            <a:r>
              <a:rPr dirty="0" spc="5"/>
              <a:t>deCentred</a:t>
            </a:r>
            <a:r>
              <a:rPr dirty="0"/>
              <a:t> </a:t>
            </a:r>
            <a:r>
              <a:rPr dirty="0" spc="-5"/>
              <a:t>research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435721"/>
            <a:ext cx="5909310" cy="446405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sz="1300">
                <a:latin typeface="Calibri"/>
                <a:cs typeface="Calibri"/>
              </a:rPr>
              <a:t>A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 spc="55" b="1">
                <a:latin typeface="Calibri"/>
                <a:cs typeface="Calibri"/>
              </a:rPr>
              <a:t>cri.cal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cosmopolitan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sociology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(Delanty et </a:t>
            </a:r>
            <a:r>
              <a:rPr dirty="0" sz="1300">
                <a:latin typeface="Calibri"/>
                <a:cs typeface="Calibri"/>
              </a:rPr>
              <a:t>al 2008)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540"/>
              </a:spcBef>
              <a:buChar char="-"/>
              <a:tabLst>
                <a:tab pos="600710" algn="l"/>
              </a:tabLst>
            </a:pP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Recognising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the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excluding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ideological</a:t>
            </a:r>
            <a:r>
              <a:rPr dirty="0" sz="1300" spc="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poli&gt;cs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of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the</a:t>
            </a:r>
            <a:r>
              <a:rPr dirty="0" sz="1300" spc="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‘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well-wishing’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20" b="1">
                <a:solidFill>
                  <a:srgbClr val="0433FF"/>
                </a:solidFill>
                <a:latin typeface="Calibri"/>
                <a:cs typeface="Calibri"/>
              </a:rPr>
              <a:t>West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433FF"/>
              </a:buClr>
              <a:buFont typeface="Calibri"/>
              <a:buChar char="-"/>
            </a:pP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300">
                <a:latin typeface="Calibri"/>
                <a:cs typeface="Calibri"/>
              </a:rPr>
              <a:t>The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postmodern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turn in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qualita&gt;ve </a:t>
            </a:r>
            <a:r>
              <a:rPr dirty="0" sz="1300" spc="-5">
                <a:latin typeface="Calibri"/>
                <a:cs typeface="Calibri"/>
              </a:rPr>
              <a:t>research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(Cliﬀord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&amp; </a:t>
            </a:r>
            <a:r>
              <a:rPr dirty="0" sz="1300" spc="-5">
                <a:latin typeface="Calibri"/>
                <a:cs typeface="Calibri"/>
              </a:rPr>
              <a:t>Marcus</a:t>
            </a:r>
            <a:r>
              <a:rPr dirty="0" sz="1300">
                <a:latin typeface="Calibri"/>
                <a:cs typeface="Calibri"/>
              </a:rPr>
              <a:t> 1986)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540"/>
              </a:spcBef>
              <a:buChar char="-"/>
              <a:tabLst>
                <a:tab pos="600710" algn="l"/>
              </a:tabLst>
            </a:pPr>
            <a:r>
              <a:rPr dirty="0" sz="1300" spc="85">
                <a:solidFill>
                  <a:srgbClr val="0433FF"/>
                </a:solidFill>
                <a:latin typeface="Calibri"/>
                <a:cs typeface="Calibri"/>
              </a:rPr>
              <a:t>Pudng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aside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the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tradi&gt;onal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agendas of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imperialism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5"/>
              </a:spcBef>
              <a:buChar char="-"/>
              <a:tabLst>
                <a:tab pos="600710" algn="l"/>
              </a:tabLst>
            </a:pP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Recognising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the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20" b="1">
                <a:solidFill>
                  <a:srgbClr val="0433FF"/>
                </a:solidFill>
                <a:latin typeface="Calibri"/>
                <a:cs typeface="Calibri"/>
              </a:rPr>
              <a:t>intersubjec.ve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implicatedness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of the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researcher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5"/>
              </a:spcBef>
              <a:buChar char="-"/>
              <a:tabLst>
                <a:tab pos="600710" algn="l"/>
              </a:tabLst>
            </a:pP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Making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the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familiar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strange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and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allowing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unexpected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45" b="1">
                <a:solidFill>
                  <a:srgbClr val="0433FF"/>
                </a:solidFill>
                <a:latin typeface="Calibri"/>
                <a:cs typeface="Calibri"/>
              </a:rPr>
              <a:t>reali.es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to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emerge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0433FF"/>
              </a:buClr>
              <a:buFont typeface="Calibri"/>
              <a:buChar char="-"/>
            </a:pPr>
            <a:endParaRPr sz="1650">
              <a:latin typeface="Calibri"/>
              <a:cs typeface="Calibri"/>
            </a:endParaRPr>
          </a:p>
          <a:p>
            <a:pPr marL="12700" marR="5080">
              <a:lnSpc>
                <a:spcPts val="1500"/>
              </a:lnSpc>
            </a:pPr>
            <a:r>
              <a:rPr dirty="0" sz="1300" spc="-5" b="1">
                <a:latin typeface="Calibri"/>
                <a:cs typeface="Calibri"/>
              </a:rPr>
              <a:t>Beginning</a:t>
            </a:r>
            <a:r>
              <a:rPr dirty="0" sz="1300" b="1">
                <a:latin typeface="Calibri"/>
                <a:cs typeface="Calibri"/>
              </a:rPr>
              <a:t> with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the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small </a:t>
            </a:r>
            <a:r>
              <a:rPr dirty="0" sz="1300" spc="-10">
                <a:latin typeface="Calibri"/>
                <a:cs typeface="Calibri"/>
              </a:rPr>
              <a:t>to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allow</a:t>
            </a:r>
            <a:r>
              <a:rPr dirty="0" sz="130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marginalised</a:t>
            </a:r>
            <a:r>
              <a:rPr dirty="0" sz="1300" spc="5">
                <a:latin typeface="Calibri"/>
                <a:cs typeface="Calibri"/>
              </a:rPr>
              <a:t> reali&gt;es </a:t>
            </a:r>
            <a:r>
              <a:rPr dirty="0" sz="1300" spc="-10">
                <a:latin typeface="Calibri"/>
                <a:cs typeface="Calibri"/>
              </a:rPr>
              <a:t>to</a:t>
            </a:r>
            <a:r>
              <a:rPr dirty="0" sz="1300">
                <a:latin typeface="Calibri"/>
                <a:cs typeface="Calibri"/>
              </a:rPr>
              <a:t> speak </a:t>
            </a:r>
            <a:r>
              <a:rPr dirty="0" sz="1300" spc="-5">
                <a:latin typeface="Calibri"/>
                <a:cs typeface="Calibri"/>
              </a:rPr>
              <a:t>(Stuart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Hall</a:t>
            </a:r>
            <a:r>
              <a:rPr dirty="0" sz="1300">
                <a:latin typeface="Calibri"/>
                <a:cs typeface="Calibri"/>
              </a:rPr>
              <a:t> 1991: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35)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- </a:t>
            </a:r>
            <a:r>
              <a:rPr dirty="0" sz="1300" spc="-28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decolonisa&gt;on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300">
                <a:latin typeface="Calibri"/>
                <a:cs typeface="Calibri"/>
              </a:rPr>
              <a:t>An</a:t>
            </a:r>
            <a:r>
              <a:rPr dirty="0" sz="1300" spc="-5">
                <a:latin typeface="Calibri"/>
                <a:cs typeface="Calibri"/>
              </a:rPr>
              <a:t> arbitrary </a:t>
            </a:r>
            <a:r>
              <a:rPr dirty="0" sz="1300" b="1">
                <a:latin typeface="Calibri"/>
                <a:cs typeface="Calibri"/>
              </a:rPr>
              <a:t>slice</a:t>
            </a:r>
            <a:r>
              <a:rPr dirty="0" sz="1300" spc="-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of human</a:t>
            </a:r>
            <a:r>
              <a:rPr dirty="0" sz="1300" spc="-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life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(Holliday</a:t>
            </a:r>
            <a:r>
              <a:rPr dirty="0" sz="1300">
                <a:latin typeface="Calibri"/>
                <a:cs typeface="Calibri"/>
              </a:rPr>
              <a:t> 1999;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2020: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5,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48, 59)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540"/>
              </a:spcBef>
              <a:buChar char="-"/>
              <a:tabLst>
                <a:tab pos="600710" algn="l"/>
              </a:tabLst>
            </a:pP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What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we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see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down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the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microscope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5">
                <a:solidFill>
                  <a:srgbClr val="0433FF"/>
                </a:solidFill>
                <a:latin typeface="Calibri"/>
                <a:cs typeface="Calibri"/>
              </a:rPr>
              <a:t>for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the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purpose of research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4"/>
              </a:spcBef>
              <a:buChar char="-"/>
              <a:tabLst>
                <a:tab pos="600710" algn="l"/>
              </a:tabLst>
            </a:pP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Has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the proper&gt;es of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culture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in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the </a:t>
            </a:r>
            <a:r>
              <a:rPr dirty="0" sz="1300" spc="40" b="1">
                <a:solidFill>
                  <a:srgbClr val="0433FF"/>
                </a:solidFill>
                <a:latin typeface="Calibri"/>
                <a:cs typeface="Calibri"/>
              </a:rPr>
              <a:t>ﬁgura.ve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sense</a:t>
            </a:r>
            <a:endParaRPr sz="1300">
              <a:latin typeface="Calibri"/>
              <a:cs typeface="Calibri"/>
            </a:endParaRPr>
          </a:p>
          <a:p>
            <a:pPr lvl="1" marL="1057275" marR="989965" indent="-130810">
              <a:lnSpc>
                <a:spcPct val="110600"/>
              </a:lnSpc>
              <a:buChar char="-"/>
              <a:tabLst>
                <a:tab pos="1057910" algn="l"/>
              </a:tabLst>
            </a:pP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Crea&gt;ve,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ﬂowing,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boundary dissolving, changing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(Holliday </a:t>
            </a:r>
            <a:r>
              <a:rPr dirty="0" sz="1300" spc="-28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2020: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12)</a:t>
            </a:r>
            <a:endParaRPr sz="1300">
              <a:latin typeface="Calibri"/>
              <a:cs typeface="Calibri"/>
            </a:endParaRPr>
          </a:p>
          <a:p>
            <a:pPr lvl="1" marL="1057275" marR="988694" indent="-130810">
              <a:lnSpc>
                <a:spcPct val="110600"/>
              </a:lnSpc>
              <a:buFont typeface="Calibri"/>
              <a:buChar char="-"/>
              <a:tabLst>
                <a:tab pos="1057910" algn="l"/>
              </a:tabLst>
            </a:pP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Not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the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cause of social behaviours, 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but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‘something within </a:t>
            </a:r>
            <a:r>
              <a:rPr dirty="0" sz="1300" spc="-28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which they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can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be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intelligibly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-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that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is thickly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-</a:t>
            </a:r>
            <a:endParaRPr sz="1300">
              <a:latin typeface="Calibri"/>
              <a:cs typeface="Calibri"/>
            </a:endParaRPr>
          </a:p>
          <a:p>
            <a:pPr marL="1057275">
              <a:lnSpc>
                <a:spcPct val="100000"/>
              </a:lnSpc>
              <a:spcBef>
                <a:spcPts val="165"/>
              </a:spcBef>
            </a:pP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described’</a:t>
            </a:r>
            <a:r>
              <a:rPr dirty="0" sz="1300" spc="-1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(Geertz</a:t>
            </a:r>
            <a:r>
              <a:rPr dirty="0" sz="1300" spc="-1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1993:</a:t>
            </a:r>
            <a:r>
              <a:rPr dirty="0" sz="1300" spc="-1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14)</a:t>
            </a:r>
            <a:endParaRPr sz="13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79109" y="3166311"/>
            <a:ext cx="1734671" cy="163110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43557" y="73101"/>
            <a:ext cx="3469640" cy="2387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Our </a:t>
            </a:r>
            <a:r>
              <a:rPr dirty="0" spc="5"/>
              <a:t>major</a:t>
            </a:r>
            <a:r>
              <a:rPr dirty="0" spc="-5"/>
              <a:t> </a:t>
            </a:r>
            <a:r>
              <a:rPr dirty="0" u="sng" spc="-5">
                <a:uFill>
                  <a:solidFill>
                    <a:srgbClr val="3F6797"/>
                  </a:solidFill>
                </a:uFill>
              </a:rPr>
              <a:t>resource</a:t>
            </a:r>
            <a:r>
              <a:rPr dirty="0" spc="-5"/>
              <a:t> </a:t>
            </a:r>
            <a:r>
              <a:rPr dirty="0" spc="-30"/>
              <a:t>in</a:t>
            </a:r>
            <a:r>
              <a:rPr dirty="0" spc="-5"/>
              <a:t> intercultural travel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435721"/>
            <a:ext cx="6427470" cy="4387215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sz="1300" spc="-10" b="1">
                <a:latin typeface="Calibri"/>
                <a:cs typeface="Calibri"/>
              </a:rPr>
              <a:t>Intercultural</a:t>
            </a:r>
            <a:r>
              <a:rPr dirty="0" sz="1300" spc="-5" b="1">
                <a:latin typeface="Calibri"/>
                <a:cs typeface="Calibri"/>
              </a:rPr>
              <a:t> experience from </a:t>
            </a:r>
            <a:r>
              <a:rPr dirty="0" sz="1300" b="1">
                <a:latin typeface="Calibri"/>
                <a:cs typeface="Calibri"/>
              </a:rPr>
              <a:t>childhood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540"/>
              </a:spcBef>
              <a:buChar char="-"/>
              <a:tabLst>
                <a:tab pos="600710" algn="l"/>
              </a:tabLst>
            </a:pP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Going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to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school,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the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family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next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25">
                <a:solidFill>
                  <a:srgbClr val="0433FF"/>
                </a:solidFill>
                <a:latin typeface="Calibri"/>
                <a:cs typeface="Calibri"/>
              </a:rPr>
              <a:t>door,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meal&gt;mes,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new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groups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and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jobs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(Holliday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2019)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4"/>
              </a:spcBef>
              <a:buChar char="-"/>
              <a:tabLst>
                <a:tab pos="600710" algn="l"/>
              </a:tabLst>
            </a:pPr>
            <a:r>
              <a:rPr dirty="0" sz="1300" spc="-20">
                <a:solidFill>
                  <a:srgbClr val="0433FF"/>
                </a:solidFill>
                <a:latin typeface="Calibri"/>
                <a:cs typeface="Calibri"/>
              </a:rPr>
              <a:t>Travelling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between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small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languages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as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discourses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(Lankshear et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al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1997)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4"/>
              </a:spcBef>
              <a:buChar char="-"/>
              <a:tabLst>
                <a:tab pos="600710" algn="l"/>
              </a:tabLst>
            </a:pP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Underlying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universal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cultural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processes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-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the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same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people in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diﬀerent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circumstances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433FF"/>
              </a:buClr>
              <a:buFont typeface="Calibri"/>
              <a:buChar char="-"/>
            </a:pP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Calibri"/>
                <a:cs typeface="Calibri"/>
              </a:rPr>
              <a:t>Small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culture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spc="45" b="1">
                <a:latin typeface="Calibri"/>
                <a:cs typeface="Calibri"/>
              </a:rPr>
              <a:t>forma.on</a:t>
            </a:r>
            <a:r>
              <a:rPr dirty="0" sz="1300" spc="-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on</a:t>
            </a:r>
            <a:r>
              <a:rPr dirty="0" sz="1300" spc="-5" b="1">
                <a:latin typeface="Calibri"/>
                <a:cs typeface="Calibri"/>
              </a:rPr>
              <a:t> the </a:t>
            </a:r>
            <a:r>
              <a:rPr dirty="0" sz="1300" spc="-10" b="1">
                <a:latin typeface="Calibri"/>
                <a:cs typeface="Calibri"/>
              </a:rPr>
              <a:t>go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540"/>
              </a:spcBef>
              <a:buChar char="-"/>
              <a:tabLst>
                <a:tab pos="600710" algn="l"/>
              </a:tabLst>
            </a:pP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The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transient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site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of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intercultural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engagement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-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making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sense, joining,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rejec&gt;ng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5"/>
              </a:spcBef>
              <a:buFont typeface="Calibri"/>
              <a:buChar char="-"/>
              <a:tabLst>
                <a:tab pos="600710" algn="l"/>
              </a:tabLst>
            </a:pP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Not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a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norma&gt;ve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community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of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prac&gt;ce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-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20" b="1">
                <a:solidFill>
                  <a:srgbClr val="0433FF"/>
                </a:solidFill>
                <a:latin typeface="Calibri"/>
                <a:cs typeface="Calibri"/>
              </a:rPr>
              <a:t>messy,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45" b="1">
                <a:solidFill>
                  <a:srgbClr val="0433FF"/>
                </a:solidFill>
                <a:latin typeface="Calibri"/>
                <a:cs typeface="Calibri"/>
              </a:rPr>
              <a:t>poli.cal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interculturality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(Dervin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2016)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433FF"/>
              </a:buClr>
              <a:buFont typeface="Calibri"/>
              <a:buChar char="-"/>
            </a:pP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300">
                <a:latin typeface="Calibri"/>
                <a:cs typeface="Calibri"/>
              </a:rPr>
              <a:t>Finding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deCentred </a:t>
            </a:r>
            <a:r>
              <a:rPr dirty="0" sz="1300" spc="-5" b="1">
                <a:latin typeface="Calibri"/>
                <a:cs typeface="Calibri"/>
              </a:rPr>
              <a:t>threads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of </a:t>
            </a:r>
            <a:r>
              <a:rPr dirty="0" sz="1300" spc="-5" b="1">
                <a:latin typeface="Calibri"/>
                <a:cs typeface="Calibri"/>
              </a:rPr>
              <a:t>hybridity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540"/>
              </a:spcBef>
              <a:buFont typeface="Calibri"/>
              <a:buChar char="-"/>
              <a:tabLst>
                <a:tab pos="600710" algn="l"/>
              </a:tabLst>
            </a:pPr>
            <a:r>
              <a:rPr dirty="0" sz="1300" spc="-25" b="1">
                <a:solidFill>
                  <a:srgbClr val="0433FF"/>
                </a:solidFill>
                <a:latin typeface="Calibri"/>
                <a:cs typeface="Calibri"/>
              </a:rPr>
              <a:t>We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 are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 all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many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 things</a:t>
            </a:r>
            <a:endParaRPr sz="1300">
              <a:latin typeface="Calibri"/>
              <a:cs typeface="Calibri"/>
            </a:endParaRPr>
          </a:p>
          <a:p>
            <a:pPr lvl="1" marL="1057275" indent="-130810">
              <a:lnSpc>
                <a:spcPct val="100000"/>
              </a:lnSpc>
              <a:spcBef>
                <a:spcPts val="165"/>
              </a:spcBef>
              <a:buChar char="-"/>
              <a:tabLst>
                <a:tab pos="1057910" algn="l"/>
              </a:tabLst>
            </a:pP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Replacing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5">
                <a:solidFill>
                  <a:srgbClr val="535353"/>
                </a:solidFill>
                <a:latin typeface="Calibri"/>
                <a:cs typeface="Calibri"/>
              </a:rPr>
              <a:t>na&gt;onal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15">
                <a:solidFill>
                  <a:srgbClr val="535353"/>
                </a:solidFill>
                <a:latin typeface="Calibri"/>
                <a:cs typeface="Calibri"/>
              </a:rPr>
              <a:t>iden&gt;&gt;es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5">
                <a:solidFill>
                  <a:srgbClr val="535353"/>
                </a:solidFill>
                <a:latin typeface="Calibri"/>
                <a:cs typeface="Calibri"/>
              </a:rPr>
              <a:t>for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all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of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us</a:t>
            </a:r>
            <a:r>
              <a:rPr dirty="0" sz="1300" spc="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(Stuart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Hall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1996: 619)</a:t>
            </a:r>
            <a:endParaRPr sz="1300">
              <a:latin typeface="Calibri"/>
              <a:cs typeface="Calibri"/>
            </a:endParaRPr>
          </a:p>
          <a:p>
            <a:pPr lvl="1" marL="1057275" indent="-130810">
              <a:lnSpc>
                <a:spcPct val="100000"/>
              </a:lnSpc>
              <a:spcBef>
                <a:spcPts val="290"/>
              </a:spcBef>
              <a:buChar char="-"/>
              <a:tabLst>
                <a:tab pos="1057910" algn="l"/>
              </a:tabLst>
            </a:pP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The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nature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of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culture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b="1" i="1">
                <a:solidFill>
                  <a:srgbClr val="535353"/>
                </a:solidFill>
                <a:latin typeface="Calibri"/>
                <a:cs typeface="Calibri"/>
              </a:rPr>
              <a:t>per</a:t>
            </a:r>
            <a:r>
              <a:rPr dirty="0" sz="1300" spc="-5" b="1" i="1">
                <a:solidFill>
                  <a:srgbClr val="535353"/>
                </a:solidFill>
                <a:latin typeface="Calibri"/>
                <a:cs typeface="Calibri"/>
              </a:rPr>
              <a:t> se</a:t>
            </a:r>
            <a:r>
              <a:rPr dirty="0" sz="1300" spc="30" b="1" i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(Homi Bhabha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1994: 56)</a:t>
            </a:r>
            <a:endParaRPr sz="1300">
              <a:latin typeface="Calibri"/>
              <a:cs typeface="Calibri"/>
            </a:endParaRPr>
          </a:p>
          <a:p>
            <a:pPr lvl="1" marL="1057275" indent="-130810">
              <a:lnSpc>
                <a:spcPct val="100000"/>
              </a:lnSpc>
              <a:spcBef>
                <a:spcPts val="185"/>
              </a:spcBef>
              <a:buChar char="-"/>
              <a:tabLst>
                <a:tab pos="1057910" algn="l"/>
              </a:tabLst>
            </a:pP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‘Upsurge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of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new</a:t>
            </a:r>
            <a:r>
              <a:rPr dirty="0" sz="1300" spc="-10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forms</a:t>
            </a:r>
            <a:r>
              <a:rPr dirty="0" sz="1300" spc="-10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of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 life’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(Guilherme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2002: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128)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5"/>
              </a:spcBef>
              <a:buChar char="-"/>
              <a:tabLst>
                <a:tab pos="600710" algn="l"/>
              </a:tabLst>
            </a:pP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Poten&gt;al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5">
                <a:solidFill>
                  <a:srgbClr val="0433FF"/>
                </a:solidFill>
                <a:latin typeface="Calibri"/>
                <a:cs typeface="Calibri"/>
              </a:rPr>
              <a:t>for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shared experience</a:t>
            </a:r>
            <a:endParaRPr sz="1300">
              <a:latin typeface="Calibri"/>
              <a:cs typeface="Calibri"/>
            </a:endParaRPr>
          </a:p>
          <a:p>
            <a:pPr lvl="1" marL="1057275" marR="193040" indent="-130810">
              <a:lnSpc>
                <a:spcPct val="110600"/>
              </a:lnSpc>
              <a:buFont typeface="Calibri"/>
              <a:buChar char="-"/>
              <a:tabLst>
                <a:tab pos="1057910" algn="l"/>
              </a:tabLst>
            </a:pP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Choosing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to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talk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to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a Chinese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colleague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about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childcare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and </a:t>
            </a:r>
            <a:r>
              <a:rPr dirty="0" sz="1300" spc="-15">
                <a:solidFill>
                  <a:srgbClr val="535353"/>
                </a:solidFill>
                <a:latin typeface="Calibri"/>
                <a:cs typeface="Calibri"/>
              </a:rPr>
              <a:t>work-life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balance </a:t>
            </a:r>
            <a:r>
              <a:rPr dirty="0" sz="1300" spc="-27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(Holliday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2016: 322;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2020: 34;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Holliday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&amp; Amadasi 2020: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53)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5"/>
              </a:spcBef>
              <a:buFont typeface="Calibri"/>
              <a:buChar char="-"/>
              <a:tabLst>
                <a:tab pos="600710" algn="l"/>
              </a:tabLst>
            </a:pP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Challenging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30" b="1">
                <a:solidFill>
                  <a:srgbClr val="0433FF"/>
                </a:solidFill>
                <a:latin typeface="Calibri"/>
                <a:cs typeface="Calibri"/>
              </a:rPr>
              <a:t>essen.alist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statements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-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‘In </a:t>
            </a:r>
            <a:r>
              <a:rPr dirty="0" sz="1300" spc="-15">
                <a:solidFill>
                  <a:srgbClr val="0433FF"/>
                </a:solidFill>
                <a:latin typeface="Calibri"/>
                <a:cs typeface="Calibri"/>
              </a:rPr>
              <a:t>my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culture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we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don’t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…’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59902" y="73101"/>
            <a:ext cx="3637279" cy="2387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But</a:t>
            </a:r>
            <a:r>
              <a:rPr dirty="0"/>
              <a:t> </a:t>
            </a:r>
            <a:r>
              <a:rPr dirty="0" spc="5"/>
              <a:t>the</a:t>
            </a:r>
            <a:r>
              <a:rPr dirty="0"/>
              <a:t> </a:t>
            </a:r>
            <a:r>
              <a:rPr dirty="0" spc="-5"/>
              <a:t>false</a:t>
            </a:r>
            <a:r>
              <a:rPr dirty="0" spc="5"/>
              <a:t> </a:t>
            </a:r>
            <a:r>
              <a:rPr dirty="0" spc="-10"/>
              <a:t>essentialism</a:t>
            </a:r>
            <a:r>
              <a:rPr dirty="0"/>
              <a:t> </a:t>
            </a:r>
            <a:r>
              <a:rPr dirty="0" u="sng" spc="-5">
                <a:uFill>
                  <a:solidFill>
                    <a:srgbClr val="3F6797"/>
                  </a:solidFill>
                </a:uFill>
              </a:rPr>
              <a:t>doesn’t</a:t>
            </a:r>
            <a:r>
              <a:rPr dirty="0"/>
              <a:t> go</a:t>
            </a:r>
            <a:r>
              <a:rPr dirty="0" spc="5"/>
              <a:t> </a:t>
            </a:r>
            <a:r>
              <a:rPr dirty="0" spc="10"/>
              <a:t>away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435721"/>
            <a:ext cx="5291455" cy="419100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sz="1300" spc="-10" b="1">
                <a:latin typeface="Calibri"/>
                <a:cs typeface="Calibri"/>
              </a:rPr>
              <a:t>Auto-ethnography</a:t>
            </a:r>
            <a:r>
              <a:rPr dirty="0" sz="1300" b="1">
                <a:latin typeface="Calibri"/>
                <a:cs typeface="Calibri"/>
              </a:rPr>
              <a:t> of </a:t>
            </a:r>
            <a:r>
              <a:rPr dirty="0" sz="1300" spc="-15" b="1">
                <a:latin typeface="Calibri"/>
                <a:cs typeface="Calibri"/>
              </a:rPr>
              <a:t>my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-15" b="1">
                <a:latin typeface="Calibri"/>
                <a:cs typeface="Calibri"/>
              </a:rPr>
              <a:t>travel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to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Iran</a:t>
            </a:r>
            <a:r>
              <a:rPr dirty="0" sz="1300" b="1">
                <a:latin typeface="Calibri"/>
                <a:cs typeface="Calibri"/>
              </a:rPr>
              <a:t> in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the 1970s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540"/>
              </a:spcBef>
              <a:buChar char="-"/>
              <a:tabLst>
                <a:tab pos="600710" algn="l"/>
              </a:tabLst>
            </a:pP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Extremely</a:t>
            </a:r>
            <a:r>
              <a:rPr dirty="0" sz="1300" spc="-1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foreign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4"/>
              </a:spcBef>
              <a:buChar char="-"/>
              <a:tabLst>
                <a:tab pos="600710" algn="l"/>
              </a:tabLst>
            </a:pP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No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social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media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or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easy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telephoning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4"/>
              </a:spcBef>
              <a:buChar char="-"/>
              <a:tabLst>
                <a:tab pos="600710" algn="l"/>
              </a:tabLst>
            </a:pPr>
            <a:r>
              <a:rPr dirty="0" sz="1300" spc="-20">
                <a:solidFill>
                  <a:srgbClr val="0433FF"/>
                </a:solidFill>
                <a:latin typeface="Calibri"/>
                <a:cs typeface="Calibri"/>
              </a:rPr>
              <a:t>At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the beginning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of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5">
                <a:solidFill>
                  <a:srgbClr val="0433FF"/>
                </a:solidFill>
                <a:latin typeface="Calibri"/>
                <a:cs typeface="Calibri"/>
              </a:rPr>
              <a:t>my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adult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life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-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marriage, 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paren&gt;ng,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25">
                <a:solidFill>
                  <a:srgbClr val="0433FF"/>
                </a:solidFill>
                <a:latin typeface="Calibri"/>
                <a:cs typeface="Calibri"/>
              </a:rPr>
              <a:t>career,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driving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4"/>
              </a:spcBef>
              <a:buChar char="-"/>
              <a:tabLst>
                <a:tab pos="600710" algn="l"/>
              </a:tabLst>
            </a:pPr>
            <a:r>
              <a:rPr dirty="0" sz="1300" spc="-60">
                <a:solidFill>
                  <a:srgbClr val="0433FF"/>
                </a:solidFill>
                <a:latin typeface="Calibri"/>
                <a:cs typeface="Calibri"/>
              </a:rPr>
              <a:t>To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test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what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it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5">
                <a:solidFill>
                  <a:srgbClr val="0433FF"/>
                </a:solidFill>
                <a:latin typeface="Calibri"/>
                <a:cs typeface="Calibri"/>
              </a:rPr>
              <a:t>takes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to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ﬁnd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deCentred threads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0433FF"/>
              </a:buClr>
              <a:buFont typeface="Calibri"/>
              <a:buChar char="-"/>
            </a:pPr>
            <a:endParaRPr sz="1650">
              <a:latin typeface="Calibri"/>
              <a:cs typeface="Calibri"/>
            </a:endParaRPr>
          </a:p>
          <a:p>
            <a:pPr marL="12700" marR="514350">
              <a:lnSpc>
                <a:spcPts val="1500"/>
              </a:lnSpc>
            </a:pPr>
            <a:r>
              <a:rPr dirty="0" sz="1300" spc="5">
                <a:latin typeface="Calibri"/>
                <a:cs typeface="Calibri"/>
              </a:rPr>
              <a:t>Loca&gt;ng </a:t>
            </a:r>
            <a:r>
              <a:rPr dirty="0" sz="1300">
                <a:latin typeface="Calibri"/>
                <a:cs typeface="Calibri"/>
              </a:rPr>
              <a:t>an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Orientalist</a:t>
            </a:r>
            <a:r>
              <a:rPr dirty="0" sz="1300" spc="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grand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40" b="1">
                <a:latin typeface="Calibri"/>
                <a:cs typeface="Calibri"/>
              </a:rPr>
              <a:t>narra.ve</a:t>
            </a:r>
            <a:r>
              <a:rPr dirty="0" sz="1300" spc="10" b="1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brought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unconsciously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from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 spc="-15">
                <a:latin typeface="Calibri"/>
                <a:cs typeface="Calibri"/>
              </a:rPr>
              <a:t>my </a:t>
            </a:r>
            <a:r>
              <a:rPr dirty="0" sz="1300" spc="-28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childhood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500"/>
              </a:spcBef>
              <a:buChar char="-"/>
              <a:tabLst>
                <a:tab pos="600710" algn="l"/>
              </a:tabLst>
            </a:pP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In cinema,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5">
                <a:solidFill>
                  <a:srgbClr val="0433FF"/>
                </a:solidFill>
                <a:latin typeface="Calibri"/>
                <a:cs typeface="Calibri"/>
              </a:rPr>
              <a:t>my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educa&gt;on,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childhood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stories,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na&gt;onal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narra&gt;ves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5"/>
              </a:spcBef>
              <a:buFont typeface="Calibri"/>
              <a:buChar char="-"/>
              <a:tabLst>
                <a:tab pos="600710" algn="l"/>
              </a:tabLst>
            </a:pP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Our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 ancestors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 the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Greeks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: Spartan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self-control</a:t>
            </a:r>
            <a:endParaRPr sz="1300">
              <a:latin typeface="Calibri"/>
              <a:cs typeface="Calibri"/>
            </a:endParaRPr>
          </a:p>
          <a:p>
            <a:pPr marL="600075" marR="323215" indent="-130810">
              <a:lnSpc>
                <a:spcPct val="110600"/>
              </a:lnSpc>
              <a:spcBef>
                <a:spcPts val="300"/>
              </a:spcBef>
              <a:buFont typeface="Calibri"/>
              <a:buChar char="-"/>
              <a:tabLst>
                <a:tab pos="600710" algn="l"/>
              </a:tabLst>
            </a:pP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The </a:t>
            </a:r>
            <a:r>
              <a:rPr dirty="0" sz="1300" spc="-15" b="1">
                <a:solidFill>
                  <a:srgbClr val="0433FF"/>
                </a:solidFill>
                <a:latin typeface="Calibri"/>
                <a:cs typeface="Calibri"/>
              </a:rPr>
              <a:t>‘evil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 empire’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: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Persia,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Egypt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in </a:t>
            </a:r>
            <a:r>
              <a:rPr dirty="0" sz="1300" i="1">
                <a:solidFill>
                  <a:srgbClr val="0433FF"/>
                </a:solidFill>
                <a:latin typeface="Calibri"/>
                <a:cs typeface="Calibri"/>
              </a:rPr>
              <a:t>The </a:t>
            </a:r>
            <a:r>
              <a:rPr dirty="0" sz="1300" spc="-10" i="1">
                <a:solidFill>
                  <a:srgbClr val="0433FF"/>
                </a:solidFill>
                <a:latin typeface="Calibri"/>
                <a:cs typeface="Calibri"/>
              </a:rPr>
              <a:t>ten</a:t>
            </a:r>
            <a:r>
              <a:rPr dirty="0" sz="1300" i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i="1">
                <a:solidFill>
                  <a:srgbClr val="0433FF"/>
                </a:solidFill>
                <a:latin typeface="Calibri"/>
                <a:cs typeface="Calibri"/>
              </a:rPr>
              <a:t>commandments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,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Islam, </a:t>
            </a:r>
            <a:r>
              <a:rPr dirty="0" sz="1300" spc="-27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Catholic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Spain, and science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10">
                <a:solidFill>
                  <a:srgbClr val="0433FF"/>
                </a:solidFill>
                <a:latin typeface="Calibri"/>
                <a:cs typeface="Calibri"/>
              </a:rPr>
              <a:t>ﬁc&gt;on</a:t>
            </a:r>
            <a:endParaRPr sz="1300">
              <a:latin typeface="Calibri"/>
              <a:cs typeface="Calibri"/>
            </a:endParaRPr>
          </a:p>
          <a:p>
            <a:pPr lvl="1" marL="1285875" indent="-130810">
              <a:lnSpc>
                <a:spcPct val="100000"/>
              </a:lnSpc>
              <a:spcBef>
                <a:spcPts val="365"/>
              </a:spcBef>
              <a:buChar char="-"/>
              <a:tabLst>
                <a:tab pos="1286510" algn="l"/>
              </a:tabLst>
            </a:pPr>
            <a:r>
              <a:rPr dirty="0" sz="1300" spc="-5">
                <a:solidFill>
                  <a:srgbClr val="3F6797"/>
                </a:solidFill>
                <a:latin typeface="Calibri"/>
                <a:cs typeface="Calibri"/>
              </a:rPr>
              <a:t>John Carter rescuing </a:t>
            </a:r>
            <a:r>
              <a:rPr dirty="0" sz="1300">
                <a:solidFill>
                  <a:srgbClr val="3F6797"/>
                </a:solidFill>
                <a:latin typeface="Calibri"/>
                <a:cs typeface="Calibri"/>
              </a:rPr>
              <a:t>Dejah</a:t>
            </a:r>
            <a:r>
              <a:rPr dirty="0" sz="1300" spc="-5">
                <a:solidFill>
                  <a:srgbClr val="3F6797"/>
                </a:solidFill>
                <a:latin typeface="Calibri"/>
                <a:cs typeface="Calibri"/>
              </a:rPr>
              <a:t> Thoris</a:t>
            </a:r>
            <a:endParaRPr sz="1300">
              <a:latin typeface="Calibri"/>
              <a:cs typeface="Calibri"/>
            </a:endParaRPr>
          </a:p>
          <a:p>
            <a:pPr lvl="1" marL="1285875" indent="-130810">
              <a:lnSpc>
                <a:spcPct val="100000"/>
              </a:lnSpc>
              <a:spcBef>
                <a:spcPts val="365"/>
              </a:spcBef>
              <a:buChar char="-"/>
              <a:tabLst>
                <a:tab pos="1286510" algn="l"/>
              </a:tabLst>
            </a:pPr>
            <a:r>
              <a:rPr dirty="0" sz="1300">
                <a:solidFill>
                  <a:srgbClr val="3F6797"/>
                </a:solidFill>
                <a:latin typeface="Calibri"/>
                <a:cs typeface="Calibri"/>
              </a:rPr>
              <a:t>Flash</a:t>
            </a:r>
            <a:r>
              <a:rPr dirty="0" sz="1300" spc="-10">
                <a:solidFill>
                  <a:srgbClr val="3F6797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3F6797"/>
                </a:solidFill>
                <a:latin typeface="Calibri"/>
                <a:cs typeface="Calibri"/>
              </a:rPr>
              <a:t>Gordon</a:t>
            </a:r>
            <a:r>
              <a:rPr dirty="0" sz="1300" spc="-10">
                <a:solidFill>
                  <a:srgbClr val="3F6797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3F6797"/>
                </a:solidFill>
                <a:latin typeface="Calibri"/>
                <a:cs typeface="Calibri"/>
              </a:rPr>
              <a:t>vs. </a:t>
            </a:r>
            <a:r>
              <a:rPr dirty="0" sz="1300">
                <a:solidFill>
                  <a:srgbClr val="3F6797"/>
                </a:solidFill>
                <a:latin typeface="Calibri"/>
                <a:cs typeface="Calibri"/>
              </a:rPr>
              <a:t>Ming</a:t>
            </a:r>
            <a:r>
              <a:rPr dirty="0" sz="1300" spc="-10">
                <a:solidFill>
                  <a:srgbClr val="3F6797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3F6797"/>
                </a:solidFill>
                <a:latin typeface="Calibri"/>
                <a:cs typeface="Calibri"/>
              </a:rPr>
              <a:t>the</a:t>
            </a:r>
            <a:r>
              <a:rPr dirty="0" sz="1300" spc="-5">
                <a:solidFill>
                  <a:srgbClr val="3F6797"/>
                </a:solidFill>
                <a:latin typeface="Calibri"/>
                <a:cs typeface="Calibri"/>
              </a:rPr>
              <a:t> Merciless</a:t>
            </a:r>
            <a:endParaRPr sz="1300">
              <a:latin typeface="Calibri"/>
              <a:cs typeface="Calibri"/>
            </a:endParaRPr>
          </a:p>
          <a:p>
            <a:pPr marL="600075" marR="5080" indent="-130810">
              <a:lnSpc>
                <a:spcPct val="110600"/>
              </a:lnSpc>
              <a:spcBef>
                <a:spcPts val="300"/>
              </a:spcBef>
              <a:buFont typeface="Calibri"/>
              <a:buChar char="-"/>
              <a:tabLst>
                <a:tab pos="600710" algn="l"/>
              </a:tabLst>
            </a:pP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The right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to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travel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: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explorers,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adult and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child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adventurers,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the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Foreign </a:t>
            </a:r>
            <a:r>
              <a:rPr dirty="0" sz="1300" spc="-27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Legion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5"/>
              </a:spcBef>
              <a:buFont typeface="Calibri"/>
              <a:buChar char="-"/>
              <a:tabLst>
                <a:tab pos="600710" algn="l"/>
              </a:tabLst>
            </a:pPr>
            <a:r>
              <a:rPr dirty="0" sz="1300" spc="-60" b="1">
                <a:solidFill>
                  <a:srgbClr val="0433FF"/>
                </a:solidFill>
                <a:latin typeface="Calibri"/>
                <a:cs typeface="Calibri"/>
              </a:rPr>
              <a:t>To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civilise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and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represent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the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Other</a:t>
            </a:r>
            <a:endParaRPr sz="13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57073" y="2077451"/>
            <a:ext cx="1276697" cy="97116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01128" y="3441865"/>
            <a:ext cx="1032643" cy="112845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6034" y="73101"/>
            <a:ext cx="22250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5" b="1">
                <a:solidFill>
                  <a:srgbClr val="3F6797"/>
                </a:solidFill>
                <a:latin typeface="Arial"/>
                <a:cs typeface="Arial"/>
              </a:rPr>
              <a:t>Third-Space</a:t>
            </a:r>
            <a:r>
              <a:rPr dirty="0" sz="1400" spc="-60" b="1">
                <a:solidFill>
                  <a:srgbClr val="3F6797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3F6797"/>
                </a:solidFill>
                <a:latin typeface="Arial"/>
                <a:cs typeface="Arial"/>
              </a:rPr>
              <a:t>methodology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2864" y="633463"/>
            <a:ext cx="5502423" cy="433213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09035" y="73101"/>
            <a:ext cx="1138555" cy="2387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"/>
              <a:t>Thi</a:t>
            </a:r>
            <a:r>
              <a:rPr dirty="0" spc="-45"/>
              <a:t>r</a:t>
            </a:r>
            <a:r>
              <a:rPr dirty="0"/>
              <a:t>d</a:t>
            </a:r>
            <a:r>
              <a:rPr dirty="0"/>
              <a:t> </a:t>
            </a:r>
            <a:r>
              <a:rPr dirty="0" spc="-5"/>
              <a:t>Space?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435721"/>
            <a:ext cx="6800215" cy="4625975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sz="1300" spc="-5" b="1">
                <a:latin typeface="Calibri"/>
                <a:cs typeface="Calibri"/>
              </a:rPr>
              <a:t>Rethinking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what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this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might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mean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540"/>
              </a:spcBef>
              <a:buChar char="-"/>
              <a:tabLst>
                <a:tab pos="600710" algn="l"/>
              </a:tabLst>
            </a:pP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Can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no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longer</a:t>
            </a:r>
            <a:r>
              <a:rPr dirty="0" sz="1300" spc="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be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a</a:t>
            </a:r>
            <a:r>
              <a:rPr dirty="0" sz="1300" spc="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thinking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space</a:t>
            </a:r>
            <a:r>
              <a:rPr dirty="0" sz="1300" spc="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between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large,</a:t>
            </a:r>
            <a:r>
              <a:rPr dirty="0" sz="1300" spc="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bounded,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na&gt;onal</a:t>
            </a:r>
            <a:r>
              <a:rPr dirty="0" sz="1300" spc="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or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civilisa&gt;onal</a:t>
            </a:r>
            <a:r>
              <a:rPr dirty="0" sz="1300" spc="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cultures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4"/>
              </a:spcBef>
              <a:buFont typeface="Calibri"/>
              <a:buChar char="-"/>
              <a:tabLst>
                <a:tab pos="600710" algn="l"/>
              </a:tabLst>
            </a:pP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Diﬀerence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without</a:t>
            </a:r>
            <a:r>
              <a:rPr dirty="0" sz="1300" spc="1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5" b="1">
                <a:solidFill>
                  <a:srgbClr val="0433FF"/>
                </a:solidFill>
                <a:latin typeface="Calibri"/>
                <a:cs typeface="Calibri"/>
              </a:rPr>
              <a:t>hierarchy</a:t>
            </a:r>
            <a:r>
              <a:rPr dirty="0" sz="1300" spc="1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and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20">
                <a:solidFill>
                  <a:srgbClr val="0433FF"/>
                </a:solidFill>
                <a:latin typeface="Calibri"/>
                <a:cs typeface="Calibri"/>
              </a:rPr>
              <a:t>ﬁxity,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20">
                <a:solidFill>
                  <a:srgbClr val="0433FF"/>
                </a:solidFill>
                <a:latin typeface="Calibri"/>
                <a:cs typeface="Calibri"/>
              </a:rPr>
              <a:t>’others</a:t>
            </a:r>
            <a:r>
              <a:rPr dirty="0" sz="1300" spc="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out</a:t>
            </a:r>
            <a:r>
              <a:rPr dirty="0" sz="1300" spc="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of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selves’</a:t>
            </a:r>
            <a:r>
              <a:rPr dirty="0" sz="1300" spc="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(Homi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Bhabha</a:t>
            </a:r>
            <a:r>
              <a:rPr dirty="0" sz="1300" spc="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1994:</a:t>
            </a:r>
            <a:r>
              <a:rPr dirty="0" sz="1300" spc="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5,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94,</a:t>
            </a:r>
            <a:r>
              <a:rPr dirty="0" sz="1300" spc="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56)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4"/>
              </a:spcBef>
              <a:buFont typeface="Calibri"/>
              <a:buChar char="-"/>
              <a:tabLst>
                <a:tab pos="600710" algn="l"/>
              </a:tabLst>
            </a:pP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‘New </a:t>
            </a:r>
            <a:r>
              <a:rPr dirty="0" sz="1300" spc="45" b="1">
                <a:solidFill>
                  <a:srgbClr val="0433FF"/>
                </a:solidFill>
                <a:latin typeface="Calibri"/>
                <a:cs typeface="Calibri"/>
              </a:rPr>
              <a:t>rela.ons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of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5" b="1">
                <a:solidFill>
                  <a:srgbClr val="0433FF"/>
                </a:solidFill>
                <a:latin typeface="Calibri"/>
                <a:cs typeface="Calibri"/>
              </a:rPr>
              <a:t>self,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other and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world</a:t>
            </a:r>
            <a:r>
              <a:rPr dirty="0" sz="1300" spc="-1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… in the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moments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of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openness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’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(Delanty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2006: 33)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4"/>
              </a:spcBef>
              <a:buFont typeface="Calibri"/>
              <a:buChar char="-"/>
              <a:tabLst>
                <a:tab pos="600710" algn="l"/>
              </a:tabLst>
            </a:pPr>
            <a:r>
              <a:rPr dirty="0" sz="1300" spc="50" b="1">
                <a:solidFill>
                  <a:srgbClr val="0433FF"/>
                </a:solidFill>
                <a:latin typeface="Calibri"/>
                <a:cs typeface="Calibri"/>
              </a:rPr>
              <a:t>Inser.ng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 researcher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trajectory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into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20">
                <a:solidFill>
                  <a:srgbClr val="0433FF"/>
                </a:solidFill>
                <a:latin typeface="Calibri"/>
                <a:cs typeface="Calibri"/>
              </a:rPr>
              <a:t>‘data’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(Badwan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&amp;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Hall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2020; </a:t>
            </a:r>
            <a:r>
              <a:rPr dirty="0" sz="1300" spc="-15">
                <a:solidFill>
                  <a:srgbClr val="0433FF"/>
                </a:solidFill>
                <a:latin typeface="Calibri"/>
                <a:cs typeface="Calibri"/>
              </a:rPr>
              <a:t>Ros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i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Solé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2019)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4"/>
              </a:spcBef>
              <a:buFont typeface="Calibri"/>
              <a:buChar char="-"/>
              <a:tabLst>
                <a:tab pos="600710" algn="l"/>
              </a:tabLst>
            </a:pPr>
            <a:r>
              <a:rPr dirty="0" sz="1300" spc="55" b="1">
                <a:solidFill>
                  <a:srgbClr val="0433FF"/>
                </a:solidFill>
                <a:latin typeface="Calibri"/>
                <a:cs typeface="Calibri"/>
              </a:rPr>
              <a:t>Cri.cal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postcolonial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80" b="1">
                <a:solidFill>
                  <a:srgbClr val="0433FF"/>
                </a:solidFill>
                <a:latin typeface="Calibri"/>
                <a:cs typeface="Calibri"/>
              </a:rPr>
              <a:t>ﬁc.on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that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shakes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our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common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percep&gt;on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(Lalami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2015;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Mami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2017)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4"/>
              </a:spcBef>
              <a:buFont typeface="Calibri"/>
              <a:buChar char="-"/>
              <a:tabLst>
                <a:tab pos="600710" algn="l"/>
              </a:tabLst>
            </a:pP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Thinking-as-usual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’suﬃciently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disturbed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to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enable deCentring’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(Holliday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&amp;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Amadasi 2020: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8)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433FF"/>
              </a:buClr>
              <a:buFont typeface="Calibri"/>
              <a:buChar char="-"/>
            </a:pP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300" spc="-5" b="1">
                <a:latin typeface="Calibri"/>
                <a:cs typeface="Calibri"/>
              </a:rPr>
              <a:t>The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40" b="1">
                <a:latin typeface="Calibri"/>
                <a:cs typeface="Calibri"/>
              </a:rPr>
              <a:t>analy.cal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third</a:t>
            </a:r>
            <a:endParaRPr sz="1300">
              <a:latin typeface="Calibri"/>
              <a:cs typeface="Calibri"/>
            </a:endParaRPr>
          </a:p>
          <a:p>
            <a:pPr marL="600075" marR="457834" indent="-130810">
              <a:lnSpc>
                <a:spcPct val="110600"/>
              </a:lnSpc>
              <a:spcBef>
                <a:spcPts val="375"/>
              </a:spcBef>
              <a:buChar char="-"/>
              <a:tabLst>
                <a:tab pos="600710" algn="l"/>
              </a:tabLst>
            </a:pP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The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possibility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of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unexpected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thoughts</a:t>
            </a:r>
            <a:r>
              <a:rPr dirty="0" sz="1300" spc="1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arising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from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reverie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between</a:t>
            </a:r>
            <a:r>
              <a:rPr dirty="0" sz="1300" spc="1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the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analyst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and </a:t>
            </a:r>
            <a:r>
              <a:rPr dirty="0" sz="1300" spc="-28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analysand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in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psychoanalysis</a:t>
            </a:r>
            <a:endParaRPr sz="1300">
              <a:latin typeface="Calibri"/>
              <a:cs typeface="Calibri"/>
            </a:endParaRPr>
          </a:p>
          <a:p>
            <a:pPr marL="1057275" marR="541020" indent="-130810">
              <a:lnSpc>
                <a:spcPct val="110600"/>
              </a:lnSpc>
            </a:pP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-</a:t>
            </a:r>
            <a:r>
              <a:rPr dirty="0" sz="1300" spc="5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‘the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cusp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of</a:t>
            </a:r>
            <a:r>
              <a:rPr dirty="0" sz="1300" spc="5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the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535353"/>
                </a:solidFill>
                <a:latin typeface="Calibri"/>
                <a:cs typeface="Calibri"/>
              </a:rPr>
              <a:t>past</a:t>
            </a:r>
            <a:r>
              <a:rPr dirty="0" sz="1300" spc="5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and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the</a:t>
            </a:r>
            <a:r>
              <a:rPr dirty="0" sz="1300" spc="5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535353"/>
                </a:solidFill>
                <a:latin typeface="Calibri"/>
                <a:cs typeface="Calibri"/>
              </a:rPr>
              <a:t>present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…</a:t>
            </a:r>
            <a:r>
              <a:rPr dirty="0" sz="1300" spc="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created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20">
                <a:solidFill>
                  <a:srgbClr val="535353"/>
                </a:solidFill>
                <a:latin typeface="Calibri"/>
                <a:cs typeface="Calibri"/>
              </a:rPr>
              <a:t>anew’,</a:t>
            </a:r>
            <a:r>
              <a:rPr dirty="0" sz="1300" spc="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’recognising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the </a:t>
            </a:r>
            <a:r>
              <a:rPr dirty="0" sz="1300" spc="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individuality</a:t>
            </a:r>
            <a:r>
              <a:rPr dirty="0" sz="1300" spc="-10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of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the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analysand’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and their ‘recogni&gt;on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of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the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separate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individuality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of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the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analyst’ and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‘their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interpreta&gt;ons’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(Ogden 2004: 178, 191)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5"/>
              </a:spcBef>
              <a:buFont typeface="Calibri"/>
              <a:buChar char="-"/>
              <a:tabLst>
                <a:tab pos="600710" algn="l"/>
              </a:tabLst>
            </a:pPr>
            <a:r>
              <a:rPr dirty="0" sz="1300" spc="-15" b="1">
                <a:solidFill>
                  <a:srgbClr val="0433FF"/>
                </a:solidFill>
                <a:latin typeface="Calibri"/>
                <a:cs typeface="Calibri"/>
              </a:rPr>
              <a:t>Transient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re-assessing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of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thinking-as-usual</a:t>
            </a:r>
            <a:r>
              <a:rPr dirty="0" sz="1300" spc="1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(George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Simmel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1908/1950)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300">
                <a:latin typeface="Calibri"/>
                <a:cs typeface="Calibri"/>
              </a:rPr>
              <a:t>The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third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script</a:t>
            </a:r>
            <a:endParaRPr sz="1300">
              <a:latin typeface="Calibri"/>
              <a:cs typeface="Calibri"/>
            </a:endParaRPr>
          </a:p>
          <a:p>
            <a:pPr marL="469900" marR="38100">
              <a:lnSpc>
                <a:spcPct val="110600"/>
              </a:lnSpc>
              <a:spcBef>
                <a:spcPts val="375"/>
              </a:spcBef>
            </a:pP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‘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One script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he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could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read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but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no-one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else!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The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second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both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he and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others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could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read.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But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the </a:t>
            </a:r>
            <a:r>
              <a:rPr dirty="0" sz="1300" spc="-27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third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neither he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nor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anyone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else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could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read!</a:t>
            </a:r>
            <a:r>
              <a:rPr dirty="0" sz="1300" spc="-1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That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third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is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myself!’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(Shams-e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5">
                <a:solidFill>
                  <a:srgbClr val="0433FF"/>
                </a:solidFill>
                <a:latin typeface="Calibri"/>
                <a:cs typeface="Calibri"/>
              </a:rPr>
              <a:t>Tabrizi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c.1247)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1645" y="73101"/>
            <a:ext cx="2053589" cy="2387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/>
              <a:t>Towards</a:t>
            </a:r>
            <a:r>
              <a:rPr dirty="0" spc="-20"/>
              <a:t> </a:t>
            </a:r>
            <a:r>
              <a:rPr dirty="0" spc="25"/>
              <a:t>a</a:t>
            </a:r>
            <a:r>
              <a:rPr dirty="0" spc="-20"/>
              <a:t> </a:t>
            </a:r>
            <a:r>
              <a:rPr dirty="0" spc="-5"/>
              <a:t>methodology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435721"/>
            <a:ext cx="6738620" cy="4492625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sz="1300" spc="-10" b="1">
                <a:latin typeface="Calibri"/>
                <a:cs typeface="Calibri"/>
              </a:rPr>
              <a:t>Autoethnography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- me, the </a:t>
            </a:r>
            <a:r>
              <a:rPr dirty="0" sz="1300" spc="-5">
                <a:latin typeface="Calibri"/>
                <a:cs typeface="Calibri"/>
              </a:rPr>
              <a:t>researcher</a:t>
            </a:r>
            <a:r>
              <a:rPr dirty="0" sz="1300">
                <a:latin typeface="Calibri"/>
                <a:cs typeface="Calibri"/>
              </a:rPr>
              <a:t> as the </a:t>
            </a:r>
            <a:r>
              <a:rPr dirty="0" sz="1300" spc="-5">
                <a:latin typeface="Calibri"/>
                <a:cs typeface="Calibri"/>
              </a:rPr>
              <a:t>analysand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540"/>
              </a:spcBef>
              <a:buChar char="-"/>
              <a:tabLst>
                <a:tab pos="600710" algn="l"/>
              </a:tabLst>
            </a:pP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But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also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as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a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separate,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55" b="1">
                <a:solidFill>
                  <a:srgbClr val="0433FF"/>
                </a:solidFill>
                <a:latin typeface="Calibri"/>
                <a:cs typeface="Calibri"/>
              </a:rPr>
              <a:t>analy.c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5" b="1">
                <a:solidFill>
                  <a:srgbClr val="0433FF"/>
                </a:solidFill>
                <a:latin typeface="Calibri"/>
                <a:cs typeface="Calibri"/>
              </a:rPr>
              <a:t>text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(Anderson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2006),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so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I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can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stand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back and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allow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reverie</a:t>
            </a:r>
            <a:endParaRPr sz="1300">
              <a:latin typeface="Calibri"/>
              <a:cs typeface="Calibri"/>
            </a:endParaRPr>
          </a:p>
          <a:p>
            <a:pPr marL="600075" marR="398145" indent="-130810">
              <a:lnSpc>
                <a:spcPct val="110600"/>
              </a:lnSpc>
              <a:spcBef>
                <a:spcPts val="300"/>
              </a:spcBef>
              <a:buChar char="-"/>
              <a:tabLst>
                <a:tab pos="600710" algn="l"/>
              </a:tabLst>
            </a:pP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Working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out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how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it is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inﬂuenced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and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constructed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in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response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to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grand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 and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splintered </a:t>
            </a:r>
            <a:r>
              <a:rPr dirty="0" sz="1300" spc="-27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35" b="1">
                <a:solidFill>
                  <a:srgbClr val="0433FF"/>
                </a:solidFill>
                <a:latin typeface="Calibri"/>
                <a:cs typeface="Calibri"/>
              </a:rPr>
              <a:t>narra.ves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and other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texts</a:t>
            </a:r>
            <a:endParaRPr sz="1300">
              <a:latin typeface="Calibri"/>
              <a:cs typeface="Calibri"/>
            </a:endParaRPr>
          </a:p>
          <a:p>
            <a:pPr marL="600075" marR="5080" indent="-130810">
              <a:lnSpc>
                <a:spcPct val="110600"/>
              </a:lnSpc>
              <a:spcBef>
                <a:spcPts val="300"/>
              </a:spcBef>
              <a:buFont typeface="Calibri"/>
              <a:buChar char="-"/>
              <a:tabLst>
                <a:tab pos="600710" algn="l"/>
              </a:tabLst>
            </a:pP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Time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5" b="1">
                <a:solidFill>
                  <a:srgbClr val="0433FF"/>
                </a:solidFill>
                <a:latin typeface="Calibri"/>
                <a:cs typeface="Calibri"/>
              </a:rPr>
              <a:t>travel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of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experience</a:t>
            </a:r>
            <a:r>
              <a:rPr dirty="0" sz="1300" spc="2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-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Oliver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20">
                <a:solidFill>
                  <a:srgbClr val="0433FF"/>
                </a:solidFill>
                <a:latin typeface="Calibri"/>
                <a:cs typeface="Calibri"/>
              </a:rPr>
              <a:t>Stone’s</a:t>
            </a:r>
            <a:r>
              <a:rPr dirty="0" sz="1300" spc="1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Alexander</a:t>
            </a:r>
            <a:r>
              <a:rPr dirty="0" sz="1300" spc="1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(2004)</a:t>
            </a:r>
            <a:r>
              <a:rPr dirty="0" sz="1300" spc="1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informing</a:t>
            </a:r>
            <a:r>
              <a:rPr dirty="0" sz="1300" spc="1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memories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of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The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45" b="1">
                <a:solidFill>
                  <a:srgbClr val="0433FF"/>
                </a:solidFill>
                <a:latin typeface="Calibri"/>
                <a:cs typeface="Calibri"/>
              </a:rPr>
              <a:t>Ten </a:t>
            </a:r>
            <a:r>
              <a:rPr dirty="0" sz="1300" spc="-28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Commandments (1956)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and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school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texts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about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Sparta</a:t>
            </a:r>
            <a:endParaRPr sz="1300">
              <a:latin typeface="Calibri"/>
              <a:cs typeface="Calibri"/>
            </a:endParaRPr>
          </a:p>
          <a:p>
            <a:pPr lvl="1" marL="1057275" indent="-130810">
              <a:lnSpc>
                <a:spcPct val="100000"/>
              </a:lnSpc>
              <a:spcBef>
                <a:spcPts val="165"/>
              </a:spcBef>
              <a:buChar char="-"/>
              <a:tabLst>
                <a:tab pos="1057910" algn="l"/>
              </a:tabLst>
            </a:pP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The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Persians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are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5">
                <a:solidFill>
                  <a:srgbClr val="535353"/>
                </a:solidFill>
                <a:latin typeface="Calibri"/>
                <a:cs typeface="Calibri"/>
              </a:rPr>
              <a:t>‘an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inferior </a:t>
            </a:r>
            <a:r>
              <a:rPr dirty="0" sz="1300" spc="-10" b="1">
                <a:solidFill>
                  <a:srgbClr val="535353"/>
                </a:solidFill>
                <a:latin typeface="Calibri"/>
                <a:cs typeface="Calibri"/>
              </a:rPr>
              <a:t>race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’</a:t>
            </a:r>
            <a:endParaRPr sz="1300">
              <a:latin typeface="Calibri"/>
              <a:cs typeface="Calibri"/>
            </a:endParaRPr>
          </a:p>
          <a:p>
            <a:pPr lvl="1" marL="1057275" marR="455295" indent="-130810">
              <a:lnSpc>
                <a:spcPct val="110600"/>
              </a:lnSpc>
              <a:buChar char="-"/>
              <a:tabLst>
                <a:tab pos="1057910" algn="l"/>
              </a:tabLst>
            </a:pP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The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‘oriental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races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are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known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5">
                <a:solidFill>
                  <a:srgbClr val="535353"/>
                </a:solidFill>
                <a:latin typeface="Calibri"/>
                <a:cs typeface="Calibri"/>
              </a:rPr>
              <a:t>for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their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barbarity and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their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slavish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50" b="1">
                <a:solidFill>
                  <a:srgbClr val="535353"/>
                </a:solidFill>
                <a:latin typeface="Calibri"/>
                <a:cs typeface="Calibri"/>
              </a:rPr>
              <a:t>devo.on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535353"/>
                </a:solidFill>
                <a:latin typeface="Calibri"/>
                <a:cs typeface="Calibri"/>
              </a:rPr>
              <a:t>to </a:t>
            </a:r>
            <a:r>
              <a:rPr dirty="0" sz="1300" spc="-275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their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 senses 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and </a:t>
            </a:r>
            <a:r>
              <a:rPr dirty="0" sz="1300" spc="-10" b="1">
                <a:solidFill>
                  <a:srgbClr val="535353"/>
                </a:solidFill>
                <a:latin typeface="Calibri"/>
                <a:cs typeface="Calibri"/>
              </a:rPr>
              <a:t>excess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in all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things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’</a:t>
            </a:r>
            <a:endParaRPr sz="1300">
              <a:latin typeface="Calibri"/>
              <a:cs typeface="Calibri"/>
            </a:endParaRPr>
          </a:p>
          <a:p>
            <a:pPr lvl="1" marL="1057275" indent="-130810">
              <a:lnSpc>
                <a:spcPct val="100000"/>
              </a:lnSpc>
              <a:spcBef>
                <a:spcPts val="160"/>
              </a:spcBef>
              <a:buChar char="-"/>
              <a:tabLst>
                <a:tab pos="1057910" algn="l"/>
              </a:tabLst>
            </a:pPr>
            <a:r>
              <a:rPr dirty="0" sz="1300" spc="-15">
                <a:solidFill>
                  <a:srgbClr val="535353"/>
                </a:solidFill>
                <a:latin typeface="Calibri"/>
                <a:cs typeface="Calibri"/>
              </a:rPr>
              <a:t>‘We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Greeks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are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5">
                <a:solidFill>
                  <a:srgbClr val="535353"/>
                </a:solidFill>
                <a:latin typeface="Calibri"/>
                <a:cs typeface="Calibri"/>
              </a:rPr>
              <a:t>superior,</a:t>
            </a:r>
            <a:r>
              <a:rPr dirty="0" sz="1300" spc="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we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5">
                <a:solidFill>
                  <a:srgbClr val="535353"/>
                </a:solidFill>
                <a:latin typeface="Calibri"/>
                <a:cs typeface="Calibri"/>
              </a:rPr>
              <a:t>prac&gt;se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535353"/>
                </a:solidFill>
                <a:latin typeface="Calibri"/>
                <a:cs typeface="Calibri"/>
              </a:rPr>
              <a:t>control</a:t>
            </a:r>
            <a:r>
              <a:rPr dirty="0" sz="1300" spc="5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of our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senses,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35" b="1">
                <a:solidFill>
                  <a:srgbClr val="535353"/>
                </a:solidFill>
                <a:latin typeface="Calibri"/>
                <a:cs typeface="Calibri"/>
              </a:rPr>
              <a:t>modera.on</a:t>
            </a:r>
            <a:r>
              <a:rPr dirty="0" sz="1300" spc="35">
                <a:solidFill>
                  <a:srgbClr val="535353"/>
                </a:solidFill>
                <a:latin typeface="Calibri"/>
                <a:cs typeface="Calibri"/>
              </a:rPr>
              <a:t>’</a:t>
            </a:r>
            <a:endParaRPr sz="1300">
              <a:latin typeface="Calibri"/>
              <a:cs typeface="Calibri"/>
            </a:endParaRPr>
          </a:p>
          <a:p>
            <a:pPr lvl="1" marL="1057275" marR="603250" indent="-130810">
              <a:lnSpc>
                <a:spcPct val="110600"/>
              </a:lnSpc>
              <a:buChar char="-"/>
              <a:tabLst>
                <a:tab pos="1057910" algn="l"/>
              </a:tabLst>
            </a:pPr>
            <a:r>
              <a:rPr dirty="0" sz="1300" spc="10">
                <a:solidFill>
                  <a:srgbClr val="535353"/>
                </a:solidFill>
                <a:latin typeface="Calibri"/>
                <a:cs typeface="Calibri"/>
              </a:rPr>
              <a:t>‘The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Persian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soldiers</a:t>
            </a:r>
            <a:r>
              <a:rPr dirty="0" sz="1300" spc="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do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not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ﬁght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5">
                <a:solidFill>
                  <a:srgbClr val="535353"/>
                </a:solidFill>
                <a:latin typeface="Calibri"/>
                <a:cs typeface="Calibri"/>
              </a:rPr>
              <a:t>for</a:t>
            </a:r>
            <a:r>
              <a:rPr dirty="0" sz="1300" spc="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their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homes</a:t>
            </a:r>
            <a:r>
              <a:rPr dirty="0" sz="1300" spc="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but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because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 this</a:t>
            </a:r>
            <a:r>
              <a:rPr dirty="0" sz="1300" spc="5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king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tells </a:t>
            </a:r>
            <a:r>
              <a:rPr dirty="0" sz="1300" spc="-275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them</a:t>
            </a:r>
            <a:r>
              <a:rPr dirty="0" sz="1300" spc="-10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they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must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’</a:t>
            </a:r>
            <a:endParaRPr sz="1300">
              <a:latin typeface="Calibri"/>
              <a:cs typeface="Calibri"/>
            </a:endParaRPr>
          </a:p>
          <a:p>
            <a:pPr lvl="1" marL="1057275" indent="-130810">
              <a:lnSpc>
                <a:spcPct val="100000"/>
              </a:lnSpc>
              <a:spcBef>
                <a:spcPts val="165"/>
              </a:spcBef>
              <a:buChar char="-"/>
              <a:tabLst>
                <a:tab pos="1057910" algn="l"/>
              </a:tabLst>
            </a:pP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Persian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women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may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‘fool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us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with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their beauty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and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535353"/>
                </a:solidFill>
                <a:latin typeface="Calibri"/>
                <a:cs typeface="Calibri"/>
              </a:rPr>
              <a:t>degrade</a:t>
            </a:r>
            <a:r>
              <a:rPr dirty="0" sz="1300" b="1">
                <a:solidFill>
                  <a:srgbClr val="535353"/>
                </a:solidFill>
                <a:latin typeface="Calibri"/>
                <a:cs typeface="Calibri"/>
              </a:rPr>
              <a:t> our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 souls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’</a:t>
            </a:r>
            <a:endParaRPr sz="1300">
              <a:latin typeface="Calibri"/>
              <a:cs typeface="Calibri"/>
            </a:endParaRPr>
          </a:p>
          <a:p>
            <a:pPr lvl="1" marL="1057275" indent="-130810">
              <a:lnSpc>
                <a:spcPct val="100000"/>
              </a:lnSpc>
              <a:spcBef>
                <a:spcPts val="165"/>
              </a:spcBef>
              <a:buChar char="-"/>
              <a:tabLst>
                <a:tab pos="1057910" algn="l"/>
              </a:tabLst>
            </a:pP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The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Greeks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are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 there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535353"/>
                </a:solidFill>
                <a:latin typeface="Calibri"/>
                <a:cs typeface="Calibri"/>
              </a:rPr>
              <a:t>to</a:t>
            </a:r>
            <a:r>
              <a:rPr dirty="0" sz="1300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‘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free</a:t>
            </a:r>
            <a:r>
              <a:rPr dirty="0" sz="1300" spc="-10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the people of</a:t>
            </a:r>
            <a:r>
              <a:rPr dirty="0" sz="1300" spc="-10" b="1">
                <a:solidFill>
                  <a:srgbClr val="535353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535353"/>
                </a:solidFill>
                <a:latin typeface="Calibri"/>
                <a:cs typeface="Calibri"/>
              </a:rPr>
              <a:t>the world</a:t>
            </a:r>
            <a:r>
              <a:rPr dirty="0" sz="1300" spc="-5">
                <a:solidFill>
                  <a:srgbClr val="535353"/>
                </a:solidFill>
                <a:latin typeface="Calibri"/>
                <a:cs typeface="Calibri"/>
              </a:rPr>
              <a:t>’</a:t>
            </a:r>
            <a:endParaRPr sz="13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Clr>
                <a:srgbClr val="535353"/>
              </a:buClr>
              <a:buFont typeface="Calibri"/>
              <a:buChar char="-"/>
            </a:pP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300" spc="-5">
                <a:latin typeface="Calibri"/>
                <a:cs typeface="Calibri"/>
              </a:rPr>
              <a:t>But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applies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to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all</a:t>
            </a:r>
            <a:r>
              <a:rPr dirty="0" sz="1300" spc="-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data </a:t>
            </a:r>
            <a:r>
              <a:rPr dirty="0" sz="1300" spc="-5" b="1">
                <a:latin typeface="Calibri"/>
                <a:cs typeface="Calibri"/>
              </a:rPr>
              <a:t>forms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540"/>
              </a:spcBef>
              <a:buChar char="-"/>
              <a:tabLst>
                <a:tab pos="600710" algn="l"/>
              </a:tabLst>
            </a:pP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The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interview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text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is also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set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up, 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selected 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and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curated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by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the</a:t>
            </a:r>
            <a:r>
              <a:rPr dirty="0" sz="1300" spc="-5">
                <a:solidFill>
                  <a:srgbClr val="0433FF"/>
                </a:solidFill>
                <a:latin typeface="Calibri"/>
                <a:cs typeface="Calibri"/>
              </a:rPr>
              <a:t> researcher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5"/>
              </a:spcBef>
              <a:buFont typeface="Calibri"/>
              <a:buChar char="-"/>
              <a:tabLst>
                <a:tab pos="600710" algn="l"/>
              </a:tabLst>
            </a:pP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The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researcher’s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35" b="1">
                <a:solidFill>
                  <a:srgbClr val="0433FF"/>
                </a:solidFill>
                <a:latin typeface="Calibri"/>
                <a:cs typeface="Calibri"/>
              </a:rPr>
              <a:t>narra.ves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 are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as much part of the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data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as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the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person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who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5" b="1">
                <a:solidFill>
                  <a:srgbClr val="0433FF"/>
                </a:solidFill>
                <a:latin typeface="Calibri"/>
                <a:cs typeface="Calibri"/>
              </a:rPr>
              <a:t>‘spoke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10" b="1">
                <a:solidFill>
                  <a:srgbClr val="0433FF"/>
                </a:solidFill>
                <a:latin typeface="Calibri"/>
                <a:cs typeface="Calibri"/>
              </a:rPr>
              <a:t>it’</a:t>
            </a:r>
            <a:endParaRPr sz="1300">
              <a:latin typeface="Calibri"/>
              <a:cs typeface="Calibri"/>
            </a:endParaRPr>
          </a:p>
          <a:p>
            <a:pPr marL="600075" indent="-130810">
              <a:lnSpc>
                <a:spcPct val="100000"/>
              </a:lnSpc>
              <a:spcBef>
                <a:spcPts val="465"/>
              </a:spcBef>
              <a:buChar char="-"/>
              <a:tabLst>
                <a:tab pos="600710" algn="l"/>
              </a:tabLst>
            </a:pP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Researchers</a:t>
            </a:r>
            <a:r>
              <a:rPr dirty="0" sz="1300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>
                <a:solidFill>
                  <a:srgbClr val="0433FF"/>
                </a:solidFill>
                <a:latin typeface="Calibri"/>
                <a:cs typeface="Calibri"/>
              </a:rPr>
              <a:t>are</a:t>
            </a:r>
            <a:r>
              <a:rPr dirty="0" sz="1300" spc="5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as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much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intercultural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0433FF"/>
                </a:solidFill>
                <a:latin typeface="Calibri"/>
                <a:cs typeface="Calibri"/>
              </a:rPr>
              <a:t>travellers,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 in need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b="1">
                <a:solidFill>
                  <a:srgbClr val="0433FF"/>
                </a:solidFill>
                <a:latin typeface="Calibri"/>
                <a:cs typeface="Calibri"/>
              </a:rPr>
              <a:t>of</a:t>
            </a:r>
            <a:r>
              <a:rPr dirty="0" sz="1300" spc="5" b="1">
                <a:solidFill>
                  <a:srgbClr val="0433FF"/>
                </a:solidFill>
                <a:latin typeface="Calibri"/>
                <a:cs typeface="Calibri"/>
              </a:rPr>
              <a:t> </a:t>
            </a:r>
            <a:r>
              <a:rPr dirty="0" sz="1300" spc="-5" b="1">
                <a:solidFill>
                  <a:srgbClr val="0433FF"/>
                </a:solidFill>
                <a:latin typeface="Calibri"/>
                <a:cs typeface="Calibri"/>
              </a:rPr>
              <a:t>third-space </a:t>
            </a:r>
            <a:r>
              <a:rPr dirty="0" sz="1300" spc="30" b="1">
                <a:solidFill>
                  <a:srgbClr val="0433FF"/>
                </a:solidFill>
                <a:latin typeface="Calibri"/>
                <a:cs typeface="Calibri"/>
              </a:rPr>
              <a:t>interven.on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12351" y="73101"/>
            <a:ext cx="21323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3F6797"/>
                </a:solidFill>
                <a:latin typeface="Arial"/>
                <a:cs typeface="Arial"/>
              </a:rPr>
              <a:t>Sample</a:t>
            </a:r>
            <a:r>
              <a:rPr dirty="0" sz="1400" spc="-20" b="1">
                <a:solidFill>
                  <a:srgbClr val="3F6797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3F6797"/>
                </a:solidFill>
                <a:latin typeface="Arial"/>
                <a:cs typeface="Arial"/>
              </a:rPr>
              <a:t>thick</a:t>
            </a:r>
            <a:r>
              <a:rPr dirty="0" sz="1400" spc="-15" b="1">
                <a:solidFill>
                  <a:srgbClr val="3F6797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3F6797"/>
                </a:solidFill>
                <a:latin typeface="Arial"/>
                <a:cs typeface="Arial"/>
              </a:rPr>
              <a:t>description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8591" y="377042"/>
            <a:ext cx="5919316" cy="42571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copenhagen41</dc:title>
  <dcterms:created xsi:type="dcterms:W3CDTF">2021-05-11T08:29:42Z</dcterms:created>
  <dcterms:modified xsi:type="dcterms:W3CDTF">2021-05-11T08:29:42Z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2021-05-02T00:00:00Z</vt:filetime>
  </property>
  <property fmtid="{D5CDD505-2E9C-101B-9397-08002B2CF9AE}" pid="3" name="Creator">
    <vt:lpwstr>Pages</vt:lpwstr>
  </property>
  <property fmtid="{D5CDD505-2E9C-101B-9397-08002B2CF9AE}" pid="4" name="LastSaved">
    <vt:filetime>2021-05-11T00:00:00Z</vt:filetime>
  </property>
</Properties>
</file>