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38"/>
  </p:notesMasterIdLst>
  <p:handoutMasterIdLst>
    <p:handoutMasterId r:id="rId39"/>
  </p:handoutMasterIdLst>
  <p:sldIdLst>
    <p:sldId id="261" r:id="rId2"/>
    <p:sldId id="299" r:id="rId3"/>
    <p:sldId id="300" r:id="rId4"/>
    <p:sldId id="285" r:id="rId5"/>
    <p:sldId id="286" r:id="rId6"/>
    <p:sldId id="26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68" r:id="rId16"/>
    <p:sldId id="269" r:id="rId17"/>
    <p:sldId id="270" r:id="rId18"/>
    <p:sldId id="272" r:id="rId19"/>
    <p:sldId id="295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6" r:id="rId34"/>
    <p:sldId id="297" r:id="rId35"/>
    <p:sldId id="298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0" autoAdjust="0"/>
  </p:normalViewPr>
  <p:slideViewPr>
    <p:cSldViewPr snapToGrid="0" showGuides="1">
      <p:cViewPr varScale="1">
        <p:scale>
          <a:sx n="89" d="100"/>
          <a:sy n="89" d="100"/>
        </p:scale>
        <p:origin x="114" y="1026"/>
      </p:cViewPr>
      <p:guideLst>
        <p:guide orient="horz" pos="936"/>
        <p:guide orient="horz" pos="391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15-01-2024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15-01-2024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37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147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6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699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83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6322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98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6327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7166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63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549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9164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441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0565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2194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056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3641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5439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1871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264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4872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80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5601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8166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752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8244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778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790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1093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607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542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13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328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26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711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15-01-2024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Gymnasiedag, Københavns Universitet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Onsdag den 30. marts 2022</a:t>
            </a:r>
          </a:p>
          <a:p>
            <a:endParaRPr lang="da-DK" dirty="0" smtClean="0"/>
          </a:p>
          <a:p>
            <a:r>
              <a:rPr lang="da-DK" dirty="0" smtClean="0"/>
              <a:t>Jan Lindschouw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4948237" cy="1731313"/>
          </a:xfrm>
        </p:spPr>
        <p:txBody>
          <a:bodyPr/>
          <a:lstStyle/>
          <a:p>
            <a:r>
              <a:rPr lang="da-DK" sz="2800" dirty="0"/>
              <a:t>Akademisk </a:t>
            </a:r>
            <a:r>
              <a:rPr lang="da-DK" sz="2800" dirty="0" err="1"/>
              <a:t>literacy</a:t>
            </a:r>
            <a:r>
              <a:rPr lang="da-DK" sz="2800" dirty="0"/>
              <a:t> </a:t>
            </a:r>
            <a:r>
              <a:rPr lang="da-DK" sz="2800" dirty="0" smtClean="0"/>
              <a:t>i et brobygningsperspektiv med eksempler fra engelsk, fransk, italiensk, spansk og tysk</a:t>
            </a:r>
            <a:endParaRPr lang="en-US" sz="2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1: At </a:t>
            </a:r>
            <a:r>
              <a:rPr lang="en-GB" dirty="0" err="1" smtClean="0"/>
              <a:t>lære</a:t>
            </a:r>
            <a:r>
              <a:rPr lang="en-GB" dirty="0" smtClean="0"/>
              <a:t> at </a:t>
            </a:r>
            <a:r>
              <a:rPr lang="en-GB" dirty="0" err="1" smtClean="0"/>
              <a:t>skrive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L2-litteraturen skelner mellem erfarne </a:t>
            </a:r>
            <a:r>
              <a:rPr lang="da-DK" dirty="0"/>
              <a:t>(</a:t>
            </a:r>
            <a:r>
              <a:rPr lang="da-DK" i="1" dirty="0"/>
              <a:t>skilled</a:t>
            </a:r>
            <a:r>
              <a:rPr lang="da-DK" dirty="0"/>
              <a:t>) og uerfarne (</a:t>
            </a:r>
            <a:r>
              <a:rPr lang="da-DK" i="1" dirty="0"/>
              <a:t>unskilled</a:t>
            </a:r>
            <a:r>
              <a:rPr lang="da-DK" dirty="0"/>
              <a:t>) skribenter </a:t>
            </a:r>
            <a:r>
              <a:rPr lang="da-DK" dirty="0" smtClean="0"/>
              <a:t>mht. skriveprocesser (</a:t>
            </a:r>
            <a:r>
              <a:rPr lang="da-DK" dirty="0" err="1" smtClean="0"/>
              <a:t>Bereiter</a:t>
            </a:r>
            <a:r>
              <a:rPr lang="da-DK" dirty="0" smtClean="0"/>
              <a:t> </a:t>
            </a:r>
            <a:r>
              <a:rPr lang="da-DK" dirty="0"/>
              <a:t>&amp; Scardamalia 1987). </a:t>
            </a:r>
            <a:endParaRPr lang="da-DK" dirty="0" smtClean="0"/>
          </a:p>
          <a:p>
            <a:r>
              <a:rPr lang="da-DK" dirty="0"/>
              <a:t>De uerfarne skribenter siges at betjene sig af en </a:t>
            </a:r>
            <a:r>
              <a:rPr lang="da-DK" dirty="0" err="1" smtClean="0"/>
              <a:t>vidensreproducerende</a:t>
            </a:r>
            <a:r>
              <a:rPr lang="da-DK" dirty="0" smtClean="0"/>
              <a:t> </a:t>
            </a:r>
            <a:r>
              <a:rPr lang="da-DK" dirty="0"/>
              <a:t>skriveproces (</a:t>
            </a:r>
            <a:r>
              <a:rPr lang="da-DK" i="1" dirty="0" err="1"/>
              <a:t>knowledge</a:t>
            </a:r>
            <a:r>
              <a:rPr lang="da-DK" i="1" dirty="0"/>
              <a:t> </a:t>
            </a:r>
            <a:r>
              <a:rPr lang="da-DK" i="1" dirty="0" err="1" smtClean="0"/>
              <a:t>telling</a:t>
            </a:r>
            <a:r>
              <a:rPr lang="da-DK" dirty="0" smtClean="0"/>
              <a:t>) =&gt; </a:t>
            </a:r>
          </a:p>
          <a:p>
            <a:r>
              <a:rPr lang="da-DK" dirty="0" smtClean="0"/>
              <a:t>Associativ proces </a:t>
            </a:r>
            <a:r>
              <a:rPr lang="da-DK" dirty="0"/>
              <a:t>hvor der generes ideer løbende som svar på, hvad eleven efterfølgende kan </a:t>
            </a:r>
            <a:r>
              <a:rPr lang="da-DK" dirty="0" smtClean="0"/>
              <a:t>skrive </a:t>
            </a:r>
            <a:r>
              <a:rPr lang="da-DK" dirty="0"/>
              <a:t>uden forudgående planlægning af </a:t>
            </a:r>
            <a:r>
              <a:rPr lang="da-DK" dirty="0" smtClean="0"/>
              <a:t>teksten.</a:t>
            </a:r>
          </a:p>
          <a:p>
            <a:r>
              <a:rPr lang="da-DK" dirty="0" smtClean="0"/>
              <a:t>Processen </a:t>
            </a:r>
            <a:r>
              <a:rPr lang="da-DK" dirty="0"/>
              <a:t>fortsætter til tiden er udløbet, det krævede antal ord er opnået eller eleven er løbet tør for ideer. </a:t>
            </a:r>
            <a:endParaRPr lang="da-DK" dirty="0" smtClean="0"/>
          </a:p>
          <a:p>
            <a:r>
              <a:rPr lang="da-DK" dirty="0" smtClean="0"/>
              <a:t>Via </a:t>
            </a:r>
            <a:r>
              <a:rPr lang="da-DK" dirty="0"/>
              <a:t>denne proces foregår ikke nogen tilegnelse af </a:t>
            </a:r>
            <a:r>
              <a:rPr lang="da-DK" dirty="0" smtClean="0"/>
              <a:t>viden =&gt; Eleverne </a:t>
            </a:r>
            <a:r>
              <a:rPr lang="da-DK" dirty="0"/>
              <a:t>trækker på det, de allerede ved, og giver dette videre f.eks. i form af resuméer.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886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1: At </a:t>
            </a:r>
            <a:r>
              <a:rPr lang="en-GB" dirty="0" err="1"/>
              <a:t>lære</a:t>
            </a:r>
            <a:r>
              <a:rPr lang="en-GB" dirty="0"/>
              <a:t> at </a:t>
            </a:r>
            <a:r>
              <a:rPr lang="en-GB" dirty="0" err="1"/>
              <a:t>skrive</a:t>
            </a:r>
            <a:r>
              <a:rPr lang="en-GB" dirty="0"/>
              <a:t>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modsætning hertil anvender de erfarne skribenter en videnstransformerende proces (</a:t>
            </a:r>
            <a:r>
              <a:rPr lang="da-DK" i="1" dirty="0"/>
              <a:t>knowledge </a:t>
            </a:r>
            <a:r>
              <a:rPr lang="da-DK" i="1" dirty="0" err="1"/>
              <a:t>transforming</a:t>
            </a:r>
            <a:r>
              <a:rPr lang="da-DK" dirty="0" smtClean="0"/>
              <a:t>).</a:t>
            </a:r>
          </a:p>
          <a:p>
            <a:r>
              <a:rPr lang="da-DK" dirty="0" smtClean="0"/>
              <a:t>Her sætter eleverne sig </a:t>
            </a:r>
            <a:r>
              <a:rPr lang="da-DK" dirty="0"/>
              <a:t>mål for deres tekst og planlægger hovedindholdet</a:t>
            </a:r>
            <a:r>
              <a:rPr lang="da-DK" dirty="0" smtClean="0"/>
              <a:t>.</a:t>
            </a:r>
          </a:p>
          <a:p>
            <a:r>
              <a:rPr lang="da-DK" dirty="0" smtClean="0"/>
              <a:t>Processen </a:t>
            </a:r>
            <a:r>
              <a:rPr lang="da-DK" dirty="0"/>
              <a:t>er karakteriseret ved problemløsning med inddragelse både af viden om indhold og om udtryk. </a:t>
            </a:r>
            <a:endParaRPr lang="da-DK" dirty="0" smtClean="0"/>
          </a:p>
          <a:p>
            <a:r>
              <a:rPr lang="da-DK" dirty="0" smtClean="0"/>
              <a:t>Via </a:t>
            </a:r>
            <a:r>
              <a:rPr lang="da-DK" dirty="0"/>
              <a:t>denne skriveproces tilegner man sig noget nyt – man transformerer med andre ord sin viden</a:t>
            </a:r>
            <a:r>
              <a:rPr lang="da-DK" dirty="0" smtClean="0"/>
              <a:t>.</a:t>
            </a:r>
          </a:p>
          <a:p>
            <a:r>
              <a:rPr lang="da-DK" dirty="0"/>
              <a:t>I </a:t>
            </a:r>
            <a:r>
              <a:rPr lang="da-DK" dirty="0" smtClean="0"/>
              <a:t>distinktionen mellem uerfarne og erfarne </a:t>
            </a:r>
            <a:r>
              <a:rPr lang="da-DK" dirty="0" err="1" smtClean="0"/>
              <a:t>skibenter</a:t>
            </a:r>
            <a:r>
              <a:rPr lang="da-DK" dirty="0" smtClean="0"/>
              <a:t> </a:t>
            </a:r>
            <a:r>
              <a:rPr lang="da-DK" dirty="0"/>
              <a:t>ligger der implicit en mulighed for at ændre sin status som et resultat af tilegnelse af mere erfaring</a:t>
            </a:r>
            <a:r>
              <a:rPr lang="da-DK" dirty="0" smtClean="0"/>
              <a:t>.</a:t>
            </a:r>
          </a:p>
          <a:p>
            <a:r>
              <a:rPr lang="da-DK" dirty="0" smtClean="0"/>
              <a:t>Denne udvikling foregår i gymnasiet og fortsætter på universitetet. </a:t>
            </a:r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260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2: At </a:t>
            </a:r>
            <a:r>
              <a:rPr lang="en-GB" dirty="0" err="1" smtClean="0"/>
              <a:t>skrive</a:t>
            </a:r>
            <a:r>
              <a:rPr lang="en-GB" dirty="0" smtClean="0"/>
              <a:t> for at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indhold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Kræver at </a:t>
            </a:r>
            <a:r>
              <a:rPr lang="da-DK" dirty="0"/>
              <a:t>skribenten har tilegnet sig noget, der nærmer sig den erfarne skriveproces, da denne proces muliggør en bevægelse mod de højere niveauer i Blooms </a:t>
            </a:r>
            <a:r>
              <a:rPr lang="da-DK" dirty="0" smtClean="0"/>
              <a:t>taksonomi (analyse, syntese, vurdering).</a:t>
            </a:r>
          </a:p>
          <a:p>
            <a:r>
              <a:rPr lang="da-DK" dirty="0"/>
              <a:t>At skrive for at lære indhold tager ofte sit udgangspunkt i det læsestof eleverne præsenteres for og/eller selv udvælger. </a:t>
            </a:r>
            <a:endParaRPr lang="da-DK" dirty="0" smtClean="0"/>
          </a:p>
          <a:p>
            <a:r>
              <a:rPr lang="da-DK" dirty="0" smtClean="0"/>
              <a:t>I </a:t>
            </a:r>
            <a:r>
              <a:rPr lang="da-DK" dirty="0"/>
              <a:t>litteraturen anvendes begrebet </a:t>
            </a:r>
            <a:r>
              <a:rPr lang="da-DK" i="1" dirty="0"/>
              <a:t>at læse for at skrive</a:t>
            </a:r>
            <a:r>
              <a:rPr lang="da-DK" dirty="0"/>
              <a:t> (</a:t>
            </a:r>
            <a:r>
              <a:rPr lang="da-DK" i="1" dirty="0"/>
              <a:t>reading to write</a:t>
            </a:r>
            <a:r>
              <a:rPr lang="da-DK" dirty="0"/>
              <a:t>), som ud over en erfaren skriveproces også kræver en veludviklet </a:t>
            </a:r>
            <a:r>
              <a:rPr lang="da-DK" dirty="0" smtClean="0"/>
              <a:t>læseproces </a:t>
            </a:r>
            <a:r>
              <a:rPr lang="da-DK" dirty="0"/>
              <a:t>(Hirvela 2016). </a:t>
            </a:r>
            <a:endParaRPr lang="da-DK" dirty="0" smtClean="0"/>
          </a:p>
          <a:p>
            <a:r>
              <a:rPr lang="da-DK" dirty="0" smtClean="0"/>
              <a:t>Selve </a:t>
            </a:r>
            <a:r>
              <a:rPr lang="da-DK" dirty="0"/>
              <a:t>skrivningen hjælper </a:t>
            </a:r>
            <a:r>
              <a:rPr lang="da-DK" dirty="0" smtClean="0"/>
              <a:t>eleverne </a:t>
            </a:r>
            <a:r>
              <a:rPr lang="da-DK" dirty="0"/>
              <a:t>til at organisere viden fra teksterne, og hvis de har formuleringsproblemer, er der </a:t>
            </a:r>
            <a:r>
              <a:rPr lang="da-DK" dirty="0" smtClean="0"/>
              <a:t>ofte noget</a:t>
            </a:r>
            <a:r>
              <a:rPr lang="da-DK" dirty="0"/>
              <a:t>, de ikke har forstået, eller sammenhænge de ikke har set.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488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2: At </a:t>
            </a:r>
            <a:r>
              <a:rPr lang="en-GB" dirty="0" err="1"/>
              <a:t>skrive</a:t>
            </a:r>
            <a:r>
              <a:rPr lang="en-GB" dirty="0"/>
              <a:t> for at </a:t>
            </a:r>
            <a:r>
              <a:rPr lang="en-GB" dirty="0" err="1"/>
              <a:t>lære</a:t>
            </a:r>
            <a:r>
              <a:rPr lang="en-GB" dirty="0"/>
              <a:t> </a:t>
            </a:r>
            <a:r>
              <a:rPr lang="en-GB" dirty="0" err="1"/>
              <a:t>indhold</a:t>
            </a:r>
            <a:r>
              <a:rPr lang="en-GB" dirty="0"/>
              <a:t>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Gennem skriveprocessen lagres stoffet dybere og bliver lettere at genkalde sig. </a:t>
            </a:r>
            <a:endParaRPr lang="da-DK" dirty="0" smtClean="0"/>
          </a:p>
          <a:p>
            <a:r>
              <a:rPr lang="da-DK" i="1" dirty="0" smtClean="0"/>
              <a:t>At </a:t>
            </a:r>
            <a:r>
              <a:rPr lang="da-DK" i="1" dirty="0"/>
              <a:t>læse for at skrive </a:t>
            </a:r>
            <a:r>
              <a:rPr lang="da-DK" dirty="0"/>
              <a:t>har den yderligere </a:t>
            </a:r>
            <a:r>
              <a:rPr lang="da-DK" dirty="0" smtClean="0"/>
              <a:t>funktion, </a:t>
            </a:r>
            <a:r>
              <a:rPr lang="da-DK" dirty="0"/>
              <a:t>at eleverne præsenteres for forskellige genrer. </a:t>
            </a:r>
            <a:endParaRPr lang="da-DK" dirty="0" smtClean="0"/>
          </a:p>
          <a:p>
            <a:r>
              <a:rPr lang="da-DK" dirty="0" smtClean="0"/>
              <a:t>Bevidstgørelse </a:t>
            </a:r>
            <a:r>
              <a:rPr lang="da-DK" dirty="0"/>
              <a:t>med hensyn til genrer giver eleverne indsigt i, hvordan de i en given situation kan strukturere deres egne tekster.</a:t>
            </a:r>
            <a:endParaRPr lang="en-GB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38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3: At </a:t>
            </a:r>
            <a:r>
              <a:rPr lang="en-GB" dirty="0" err="1" smtClean="0"/>
              <a:t>skrive</a:t>
            </a:r>
            <a:r>
              <a:rPr lang="en-GB" dirty="0" smtClean="0"/>
              <a:t> for at </a:t>
            </a:r>
            <a:r>
              <a:rPr lang="en-GB" dirty="0" err="1" smtClean="0"/>
              <a:t>lære</a:t>
            </a:r>
            <a:r>
              <a:rPr lang="en-GB" dirty="0" smtClean="0"/>
              <a:t> sprog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Via elevernes </a:t>
            </a:r>
            <a:r>
              <a:rPr lang="da-DK" dirty="0"/>
              <a:t>læsning </a:t>
            </a:r>
            <a:r>
              <a:rPr lang="da-DK" dirty="0" smtClean="0"/>
              <a:t>opbygges </a:t>
            </a:r>
            <a:r>
              <a:rPr lang="da-DK" dirty="0"/>
              <a:t>deres akademiske </a:t>
            </a:r>
            <a:r>
              <a:rPr lang="da-DK" dirty="0" smtClean="0"/>
              <a:t>ordforråd. </a:t>
            </a:r>
          </a:p>
          <a:p>
            <a:r>
              <a:rPr lang="da-DK" dirty="0" smtClean="0"/>
              <a:t>Dette </a:t>
            </a:r>
            <a:r>
              <a:rPr lang="da-DK" dirty="0"/>
              <a:t>hjælper med at danne kohærens og kohæsion i deres egne tekster og at udvikle grammatiske og leksikalske udtryksmidler, som er kendetegnende i forskellige funktionelle sammenhænge.</a:t>
            </a:r>
            <a:br>
              <a:rPr lang="da-DK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98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Undersøgelsens </a:t>
            </a:r>
            <a:r>
              <a:rPr lang="da-DK" dirty="0" smtClean="0"/>
              <a:t>design og datatyper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Casestudier </a:t>
            </a:r>
            <a:r>
              <a:rPr lang="da-DK" dirty="0"/>
              <a:t>for hvert af de fire </a:t>
            </a:r>
            <a:r>
              <a:rPr lang="da-DK" dirty="0" smtClean="0"/>
              <a:t>sprog.</a:t>
            </a:r>
          </a:p>
          <a:p>
            <a:r>
              <a:rPr lang="da-DK" dirty="0" smtClean="0"/>
              <a:t>Samarbejde </a:t>
            </a:r>
            <a:r>
              <a:rPr lang="da-DK" dirty="0"/>
              <a:t>mellem Roskilde Gymnasium og Københavns Universitet i løbet af forår og sommer </a:t>
            </a:r>
            <a:r>
              <a:rPr lang="da-DK" dirty="0" smtClean="0"/>
              <a:t>2020. </a:t>
            </a:r>
          </a:p>
          <a:p>
            <a:r>
              <a:rPr lang="en-GB" dirty="0" err="1" smtClean="0"/>
              <a:t>Dokumentanalyser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læreplaner</a:t>
            </a:r>
            <a:r>
              <a:rPr lang="en-GB" dirty="0" smtClean="0"/>
              <a:t> og </a:t>
            </a:r>
            <a:r>
              <a:rPr lang="en-GB" dirty="0" err="1" smtClean="0"/>
              <a:t>vejledninger</a:t>
            </a:r>
            <a:r>
              <a:rPr lang="en-GB" dirty="0" smtClean="0"/>
              <a:t> på </a:t>
            </a:r>
            <a:r>
              <a:rPr lang="en-GB" dirty="0" err="1" smtClean="0"/>
              <a:t>stx</a:t>
            </a:r>
            <a:r>
              <a:rPr lang="en-GB" dirty="0" smtClean="0"/>
              <a:t> og BA-</a:t>
            </a:r>
            <a:r>
              <a:rPr lang="en-GB" dirty="0" err="1" smtClean="0"/>
              <a:t>studieordninger</a:t>
            </a:r>
            <a:r>
              <a:rPr lang="en-GB" dirty="0" smtClean="0"/>
              <a:t> på </a:t>
            </a:r>
            <a:r>
              <a:rPr lang="en-GB" dirty="0" err="1" smtClean="0"/>
              <a:t>universitet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Analyse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elevers</a:t>
            </a:r>
            <a:r>
              <a:rPr lang="en-GB" dirty="0" smtClean="0"/>
              <a:t> og </a:t>
            </a:r>
            <a:r>
              <a:rPr lang="en-GB" dirty="0" err="1" smtClean="0"/>
              <a:t>studerendes</a:t>
            </a:r>
            <a:r>
              <a:rPr lang="en-GB" dirty="0" smtClean="0"/>
              <a:t> </a:t>
            </a:r>
            <a:r>
              <a:rPr lang="en-GB" dirty="0" err="1" smtClean="0"/>
              <a:t>skriftlige</a:t>
            </a:r>
            <a:r>
              <a:rPr lang="en-GB" dirty="0" smtClean="0"/>
              <a:t> </a:t>
            </a:r>
            <a:r>
              <a:rPr lang="en-GB" dirty="0" err="1" smtClean="0"/>
              <a:t>produkter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Interviews med </a:t>
            </a:r>
            <a:r>
              <a:rPr lang="en-GB" dirty="0" err="1" smtClean="0"/>
              <a:t>lærere</a:t>
            </a:r>
            <a:r>
              <a:rPr lang="en-GB" dirty="0" smtClean="0"/>
              <a:t>, </a:t>
            </a:r>
            <a:r>
              <a:rPr lang="en-GB" dirty="0" err="1" smtClean="0"/>
              <a:t>undervisere</a:t>
            </a:r>
            <a:r>
              <a:rPr lang="en-GB" dirty="0" smtClean="0"/>
              <a:t>, </a:t>
            </a:r>
            <a:r>
              <a:rPr lang="en-GB" dirty="0" err="1" smtClean="0"/>
              <a:t>elever</a:t>
            </a:r>
            <a:r>
              <a:rPr lang="en-GB" dirty="0" smtClean="0"/>
              <a:t> og </a:t>
            </a:r>
            <a:r>
              <a:rPr lang="en-GB" dirty="0" err="1" smtClean="0"/>
              <a:t>studerende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71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Skriftlige</a:t>
            </a:r>
            <a:r>
              <a:rPr lang="en-GB" dirty="0" smtClean="0"/>
              <a:t> </a:t>
            </a:r>
            <a:r>
              <a:rPr lang="en-GB" dirty="0" err="1" smtClean="0"/>
              <a:t>produkter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Terminsstile fra 3.g </a:t>
            </a:r>
            <a:r>
              <a:rPr lang="da-DK" dirty="0" smtClean="0"/>
              <a:t>på </a:t>
            </a:r>
            <a:r>
              <a:rPr lang="da-DK" dirty="0" err="1" smtClean="0"/>
              <a:t>stx</a:t>
            </a:r>
            <a:r>
              <a:rPr lang="da-DK" dirty="0" smtClean="0"/>
              <a:t> </a:t>
            </a:r>
            <a:r>
              <a:rPr lang="da-DK" dirty="0"/>
              <a:t>og eksamensopgaver fra 2. semester på </a:t>
            </a:r>
            <a:r>
              <a:rPr lang="da-DK" dirty="0" smtClean="0"/>
              <a:t>BA-studierne fra forår og sommer 2020. </a:t>
            </a:r>
          </a:p>
          <a:p>
            <a:r>
              <a:rPr lang="da-DK" dirty="0" smtClean="0"/>
              <a:t>Engelsk: 26 </a:t>
            </a:r>
            <a:r>
              <a:rPr lang="da-DK" dirty="0"/>
              <a:t>terminsstile fra én </a:t>
            </a:r>
            <a:r>
              <a:rPr lang="da-DK" dirty="0" err="1"/>
              <a:t>stx</a:t>
            </a:r>
            <a:r>
              <a:rPr lang="da-DK" dirty="0"/>
              <a:t>-klasse </a:t>
            </a:r>
            <a:r>
              <a:rPr lang="da-DK" dirty="0" smtClean="0"/>
              <a:t>+ 15 </a:t>
            </a:r>
            <a:r>
              <a:rPr lang="da-DK" dirty="0"/>
              <a:t>eksamensopgaver fra flere 2. semester </a:t>
            </a:r>
            <a:r>
              <a:rPr lang="da-DK" dirty="0" smtClean="0"/>
              <a:t>hold.</a:t>
            </a:r>
          </a:p>
          <a:p>
            <a:r>
              <a:rPr lang="da-DK" dirty="0" smtClean="0"/>
              <a:t>Fransk: </a:t>
            </a:r>
            <a:r>
              <a:rPr lang="da-DK" dirty="0"/>
              <a:t>10 terminsstile for </a:t>
            </a:r>
            <a:r>
              <a:rPr lang="da-DK" dirty="0" smtClean="0"/>
              <a:t>én </a:t>
            </a:r>
            <a:r>
              <a:rPr lang="da-DK" dirty="0" err="1"/>
              <a:t>stx</a:t>
            </a:r>
            <a:r>
              <a:rPr lang="da-DK" dirty="0"/>
              <a:t>-klasse </a:t>
            </a:r>
            <a:r>
              <a:rPr lang="da-DK" dirty="0" smtClean="0"/>
              <a:t>(begynder A), 5 terminsstile for én </a:t>
            </a:r>
            <a:r>
              <a:rPr lang="da-DK" dirty="0" err="1"/>
              <a:t>stx</a:t>
            </a:r>
            <a:r>
              <a:rPr lang="da-DK" dirty="0"/>
              <a:t>-klasse </a:t>
            </a:r>
            <a:r>
              <a:rPr lang="da-DK" dirty="0" smtClean="0"/>
              <a:t>(fortsætter A) + </a:t>
            </a:r>
            <a:r>
              <a:rPr lang="da-DK" dirty="0"/>
              <a:t>17 eksamensopgaver fra ét 2. semester </a:t>
            </a:r>
            <a:r>
              <a:rPr lang="da-DK" dirty="0" smtClean="0"/>
              <a:t>hold.</a:t>
            </a:r>
          </a:p>
          <a:p>
            <a:r>
              <a:rPr lang="da-DK" dirty="0" smtClean="0"/>
              <a:t>Spansk: </a:t>
            </a:r>
            <a:r>
              <a:rPr lang="da-DK" dirty="0"/>
              <a:t>12 terminsstile for </a:t>
            </a:r>
            <a:r>
              <a:rPr lang="da-DK" dirty="0" smtClean="0"/>
              <a:t>én </a:t>
            </a:r>
            <a:r>
              <a:rPr lang="da-DK" dirty="0" err="1"/>
              <a:t>stx</a:t>
            </a:r>
            <a:r>
              <a:rPr lang="da-DK" dirty="0"/>
              <a:t>-klasse </a:t>
            </a:r>
            <a:r>
              <a:rPr lang="da-DK" dirty="0" smtClean="0"/>
              <a:t>(begynder A) + </a:t>
            </a:r>
            <a:r>
              <a:rPr lang="da-DK" dirty="0"/>
              <a:t>7 eksamensopgaver fra ét 2. semester </a:t>
            </a:r>
            <a:r>
              <a:rPr lang="da-DK" dirty="0" smtClean="0"/>
              <a:t>hold.</a:t>
            </a:r>
          </a:p>
          <a:p>
            <a:r>
              <a:rPr lang="da-DK" dirty="0" smtClean="0"/>
              <a:t>Tysk: </a:t>
            </a:r>
            <a:r>
              <a:rPr lang="da-DK" dirty="0"/>
              <a:t>11 terminsstile fra </a:t>
            </a:r>
            <a:r>
              <a:rPr lang="da-DK" dirty="0" smtClean="0"/>
              <a:t>én </a:t>
            </a:r>
            <a:r>
              <a:rPr lang="da-DK" dirty="0" err="1"/>
              <a:t>stx</a:t>
            </a:r>
            <a:r>
              <a:rPr lang="da-DK" dirty="0"/>
              <a:t>-klasse </a:t>
            </a:r>
            <a:r>
              <a:rPr lang="da-DK" dirty="0" smtClean="0"/>
              <a:t>(fortsætter A) + </a:t>
            </a:r>
            <a:r>
              <a:rPr lang="da-DK" dirty="0"/>
              <a:t>10 eksamensopgaver fra </a:t>
            </a:r>
            <a:r>
              <a:rPr lang="da-DK" dirty="0" smtClean="0"/>
              <a:t>ét </a:t>
            </a:r>
            <a:r>
              <a:rPr lang="da-DK" dirty="0"/>
              <a:t>hold på 2. semester.</a:t>
            </a: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9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Fokuspunkter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analysen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Rammesætningen </a:t>
            </a:r>
            <a:r>
              <a:rPr lang="da-DK" dirty="0"/>
              <a:t>af </a:t>
            </a:r>
            <a:r>
              <a:rPr lang="da-DK" dirty="0" smtClean="0"/>
              <a:t>skriftlighed: </a:t>
            </a:r>
            <a:r>
              <a:rPr lang="da-DK" dirty="0"/>
              <a:t>undervisning og </a:t>
            </a:r>
            <a:r>
              <a:rPr lang="da-DK" dirty="0" smtClean="0"/>
              <a:t>eksamenskrav. </a:t>
            </a:r>
          </a:p>
          <a:p>
            <a:r>
              <a:rPr lang="da-DK" dirty="0" smtClean="0"/>
              <a:t>Oplevelsen </a:t>
            </a:r>
            <a:r>
              <a:rPr lang="da-DK" dirty="0"/>
              <a:t>af at skrive og læse tekster på fremmedsprog hos elever og </a:t>
            </a:r>
            <a:r>
              <a:rPr lang="da-DK" dirty="0" smtClean="0"/>
              <a:t>studerende.</a:t>
            </a:r>
          </a:p>
          <a:p>
            <a:r>
              <a:rPr lang="da-DK" dirty="0" smtClean="0"/>
              <a:t>Analyse af skriftlige produkter sprogligt, strukturelt, retorisk/</a:t>
            </a:r>
            <a:r>
              <a:rPr lang="da-DK" dirty="0" err="1" smtClean="0"/>
              <a:t>argumentativt</a:t>
            </a:r>
            <a:r>
              <a:rPr lang="da-DK" dirty="0" smtClean="0"/>
              <a:t>, indholdsmæssigt.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6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Interviews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8963" y="1635124"/>
            <a:ext cx="11012487" cy="4906991"/>
          </a:xfrm>
        </p:spPr>
        <p:txBody>
          <a:bodyPr/>
          <a:lstStyle/>
          <a:p>
            <a:r>
              <a:rPr lang="da-DK" sz="2800" dirty="0" smtClean="0"/>
              <a:t>Semistrukturerede </a:t>
            </a:r>
            <a:r>
              <a:rPr lang="da-DK" sz="2800" dirty="0"/>
              <a:t>interviews </a:t>
            </a:r>
            <a:r>
              <a:rPr lang="da-DK" sz="2800" dirty="0" smtClean="0"/>
              <a:t>for </a:t>
            </a:r>
            <a:r>
              <a:rPr lang="da-DK" sz="2800" dirty="0"/>
              <a:t>alle fire sprog </a:t>
            </a:r>
            <a:r>
              <a:rPr lang="da-DK" sz="2800" dirty="0" smtClean="0"/>
              <a:t>på </a:t>
            </a:r>
            <a:r>
              <a:rPr lang="da-DK" sz="2800" dirty="0" err="1" smtClean="0"/>
              <a:t>stx</a:t>
            </a:r>
            <a:r>
              <a:rPr lang="da-DK" sz="2800" dirty="0" smtClean="0"/>
              <a:t> med lærere. </a:t>
            </a:r>
          </a:p>
          <a:p>
            <a:r>
              <a:rPr lang="da-DK" sz="2800" dirty="0" smtClean="0"/>
              <a:t>Semistrukturerede </a:t>
            </a:r>
            <a:r>
              <a:rPr lang="da-DK" sz="2800" dirty="0"/>
              <a:t>fokusgruppeinterviews med </a:t>
            </a:r>
            <a:r>
              <a:rPr lang="da-DK" sz="2800" dirty="0" err="1" smtClean="0"/>
              <a:t>stx</a:t>
            </a:r>
            <a:r>
              <a:rPr lang="da-DK" sz="2800" dirty="0" smtClean="0"/>
              <a:t>-eleverne </a:t>
            </a:r>
            <a:r>
              <a:rPr lang="da-DK" sz="2800" dirty="0"/>
              <a:t>(3-4 i hver gruppe). </a:t>
            </a:r>
            <a:endParaRPr lang="da-DK" sz="2800" dirty="0" smtClean="0"/>
          </a:p>
          <a:p>
            <a:r>
              <a:rPr lang="da-DK" sz="2800" dirty="0"/>
              <a:t>Semistrukturerede interviews for alle fire sprog </a:t>
            </a:r>
            <a:r>
              <a:rPr lang="da-DK" sz="2800" dirty="0" smtClean="0"/>
              <a:t>på </a:t>
            </a:r>
            <a:r>
              <a:rPr lang="da-DK" sz="2800" dirty="0"/>
              <a:t>universitetsniveau </a:t>
            </a:r>
            <a:r>
              <a:rPr lang="da-DK" sz="2800" dirty="0" smtClean="0"/>
              <a:t>(én </a:t>
            </a:r>
            <a:r>
              <a:rPr lang="da-DK" sz="2800" dirty="0"/>
              <a:t>til to undervisere for hvert </a:t>
            </a:r>
            <a:r>
              <a:rPr lang="da-DK" sz="2800" dirty="0" smtClean="0"/>
              <a:t>sprog). </a:t>
            </a:r>
          </a:p>
          <a:p>
            <a:r>
              <a:rPr lang="da-DK" sz="2800" dirty="0"/>
              <a:t>Semistrukturerede fokusgruppeinterviews </a:t>
            </a:r>
            <a:r>
              <a:rPr lang="da-DK" sz="2800" dirty="0" smtClean="0"/>
              <a:t>med sprogstuderende (</a:t>
            </a:r>
            <a:r>
              <a:rPr lang="da-DK" sz="2800" dirty="0"/>
              <a:t>3-4 i hver gruppe).</a:t>
            </a:r>
            <a:endParaRPr lang="en-US" sz="2800" dirty="0"/>
          </a:p>
          <a:p>
            <a:endParaRPr lang="en-GB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77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Interviews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Interviews blev transskriberet og analyseret i forhold til en række temaer:</a:t>
            </a:r>
          </a:p>
          <a:p>
            <a:pPr lvl="1"/>
            <a:r>
              <a:rPr lang="da-DK" sz="2800" dirty="0"/>
              <a:t>Akademisk skrivning.</a:t>
            </a:r>
          </a:p>
          <a:p>
            <a:pPr lvl="1"/>
            <a:r>
              <a:rPr lang="da-DK" sz="2800" dirty="0"/>
              <a:t>Læsefærdighed.</a:t>
            </a:r>
          </a:p>
          <a:p>
            <a:pPr lvl="1"/>
            <a:r>
              <a:rPr lang="da-DK" sz="2800" dirty="0"/>
              <a:t>Forholdet mellem læsning og skrivning (</a:t>
            </a:r>
            <a:r>
              <a:rPr lang="da-DK" sz="2800" dirty="0" err="1"/>
              <a:t>reading</a:t>
            </a:r>
            <a:r>
              <a:rPr lang="da-DK" sz="2800" dirty="0"/>
              <a:t> to </a:t>
            </a:r>
            <a:r>
              <a:rPr lang="da-DK" sz="2800" dirty="0" err="1"/>
              <a:t>write</a:t>
            </a:r>
            <a:r>
              <a:rPr lang="da-DK" sz="2800" dirty="0"/>
              <a:t>).</a:t>
            </a:r>
          </a:p>
          <a:p>
            <a:pPr lvl="1"/>
            <a:r>
              <a:rPr lang="da-DK" sz="2800" dirty="0"/>
              <a:t>Sprog og kognition. </a:t>
            </a:r>
          </a:p>
          <a:p>
            <a:pPr lvl="1"/>
            <a:r>
              <a:rPr lang="da-DK" sz="2800" dirty="0"/>
              <a:t>Brobygning fra gymnasiet til universitetet.</a:t>
            </a:r>
            <a:endParaRPr lang="en-US" sz="2800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701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Dagens</a:t>
            </a:r>
            <a:r>
              <a:rPr lang="en-GB" dirty="0" smtClean="0"/>
              <a:t> program (</a:t>
            </a:r>
            <a:r>
              <a:rPr lang="en-GB" dirty="0" err="1" smtClean="0"/>
              <a:t>formiddag</a:t>
            </a:r>
            <a:r>
              <a:rPr lang="en-GB" dirty="0" smtClean="0"/>
              <a:t>): </a:t>
            </a:r>
            <a:r>
              <a:rPr lang="en-GB" dirty="0" err="1" smtClean="0"/>
              <a:t>Brobygning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9.45: </a:t>
            </a:r>
            <a:r>
              <a:rPr lang="en-US" dirty="0"/>
              <a:t>”Akademisk literacy i et brobygningsperspektiv med eksempler fra engelsk, fransk, italiensk, spansk og tysk” ved Jan Lindschouw, lektor i fransk og fremmedsprogspædagogik ved Københavns </a:t>
            </a:r>
            <a:r>
              <a:rPr lang="en-US" dirty="0" err="1"/>
              <a:t>Universitet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10.30: </a:t>
            </a:r>
            <a:r>
              <a:rPr lang="en-US" dirty="0" err="1" smtClean="0"/>
              <a:t>Kaffepause</a:t>
            </a:r>
            <a:r>
              <a:rPr lang="en-US" dirty="0" smtClean="0"/>
              <a:t> med </a:t>
            </a:r>
            <a:r>
              <a:rPr lang="en-US" dirty="0" err="1" smtClean="0"/>
              <a:t>frugt</a:t>
            </a:r>
            <a:r>
              <a:rPr lang="en-US" dirty="0" smtClean="0"/>
              <a:t>.</a:t>
            </a:r>
          </a:p>
          <a:p>
            <a:r>
              <a:rPr lang="en-US" dirty="0" smtClean="0"/>
              <a:t>Kl. 10.45: </a:t>
            </a:r>
            <a:r>
              <a:rPr lang="en-US" dirty="0"/>
              <a:t>Sprogspecifikke workshops om brobygning i engelsk (4a.0.56), fransk (4a.1.60), italiensk (4a.1.46), spansk (4A-0-68) og tysk (4A-1-68</a:t>
            </a:r>
            <a:r>
              <a:rPr lang="en-US" dirty="0" smtClean="0"/>
              <a:t>).</a:t>
            </a:r>
          </a:p>
          <a:p>
            <a:r>
              <a:rPr lang="en-US" dirty="0" smtClean="0"/>
              <a:t>Kl. 12.00: </a:t>
            </a:r>
            <a:r>
              <a:rPr lang="en-US" dirty="0" err="1" smtClean="0"/>
              <a:t>Frokost</a:t>
            </a:r>
            <a:r>
              <a:rPr lang="en-US" dirty="0" smtClean="0"/>
              <a:t> i </a:t>
            </a:r>
            <a:r>
              <a:rPr lang="en-US" dirty="0" err="1" smtClean="0"/>
              <a:t>kantinen</a:t>
            </a:r>
            <a:r>
              <a:rPr lang="en-US" dirty="0" smtClean="0"/>
              <a:t> på KUA 1.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139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Overordnede</a:t>
            </a:r>
            <a:r>
              <a:rPr lang="en-GB" dirty="0" smtClean="0"/>
              <a:t> </a:t>
            </a:r>
            <a:r>
              <a:rPr lang="en-GB" dirty="0" err="1" smtClean="0"/>
              <a:t>resultater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Klar </a:t>
            </a:r>
            <a:r>
              <a:rPr lang="da-DK" sz="2200" dirty="0"/>
              <a:t>forskel mellem engelsk på den ene side og </a:t>
            </a:r>
            <a:r>
              <a:rPr lang="da-DK" sz="2200" dirty="0" smtClean="0"/>
              <a:t>fransk</a:t>
            </a:r>
            <a:r>
              <a:rPr lang="da-DK" sz="2200" dirty="0"/>
              <a:t>, spansk og tysk på den anden </a:t>
            </a:r>
            <a:r>
              <a:rPr lang="da-DK" sz="2200" dirty="0" smtClean="0"/>
              <a:t>side, bl.a. i forhold til sprogligt fokus. </a:t>
            </a:r>
          </a:p>
          <a:p>
            <a:r>
              <a:rPr lang="da-DK" sz="2200" dirty="0" smtClean="0"/>
              <a:t>Fælles </a:t>
            </a:r>
            <a:r>
              <a:rPr lang="da-DK" sz="2200" dirty="0"/>
              <a:t>forhold for fransk og tysk som fortsættersprog over for spansk som </a:t>
            </a:r>
            <a:r>
              <a:rPr lang="da-DK" sz="2200" dirty="0" smtClean="0"/>
              <a:t>begyndersprog.</a:t>
            </a:r>
          </a:p>
          <a:p>
            <a:r>
              <a:rPr lang="da-DK" sz="2200" dirty="0" smtClean="0"/>
              <a:t>Visse </a:t>
            </a:r>
            <a:r>
              <a:rPr lang="da-DK" sz="2200" dirty="0"/>
              <a:t>fællestræk for de romanske sprog modsat </a:t>
            </a:r>
            <a:r>
              <a:rPr lang="da-DK" sz="2200" dirty="0" smtClean="0"/>
              <a:t>tysk (især </a:t>
            </a:r>
            <a:r>
              <a:rPr lang="da-DK" sz="2200" dirty="0"/>
              <a:t>i sprogfærdighedsniveau og i krav til akademisk </a:t>
            </a:r>
            <a:r>
              <a:rPr lang="da-DK" sz="2200" dirty="0" smtClean="0"/>
              <a:t>skrivning i opgaveforlæggene til den skriftlige eksamen).</a:t>
            </a:r>
          </a:p>
          <a:p>
            <a:r>
              <a:rPr lang="da-DK" sz="2200" dirty="0" smtClean="0"/>
              <a:t>Der </a:t>
            </a:r>
            <a:r>
              <a:rPr lang="da-DK" sz="2200" dirty="0"/>
              <a:t>skrives kortere tekster i fransk, spansk og tysk, mens kravene til tekstkohærens og det akademiske er større i engelsk, hvor teksterne også er længere. </a:t>
            </a:r>
          </a:p>
          <a:p>
            <a:r>
              <a:rPr lang="da-DK" sz="2200" dirty="0"/>
              <a:t>Springet fra gymnasiets skriftlighed til universitetets tekstproduktion er derfor samlet set større for fransk, spansk og tysk end for </a:t>
            </a:r>
            <a:r>
              <a:rPr lang="da-DK" sz="2200" dirty="0" smtClean="0"/>
              <a:t>engelsk.</a:t>
            </a:r>
            <a:endParaRPr lang="en-US" sz="2200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12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Akademisk</a:t>
            </a:r>
            <a:r>
              <a:rPr lang="en-GB" dirty="0" smtClean="0"/>
              <a:t> </a:t>
            </a:r>
            <a:r>
              <a:rPr lang="en-GB" dirty="0" err="1" smtClean="0"/>
              <a:t>skrivning</a:t>
            </a:r>
            <a:r>
              <a:rPr lang="en-GB" dirty="0" smtClean="0"/>
              <a:t> på </a:t>
            </a:r>
            <a:r>
              <a:rPr lang="en-GB" dirty="0" err="1" smtClean="0"/>
              <a:t>stx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Arbejdet med det akademiske er i fokus i alle fag på stx, men mest eksplicit i engelsk.</a:t>
            </a:r>
            <a:endParaRPr lang="en-US" dirty="0"/>
          </a:p>
          <a:p>
            <a:r>
              <a:rPr lang="da-DK" dirty="0" smtClean="0"/>
              <a:t>Eksamensforlægget </a:t>
            </a:r>
            <a:r>
              <a:rPr lang="da-DK" dirty="0"/>
              <a:t>for engelsk kræver en analytisk besvarelse baseret på input (fiktion eller non-fiktion) og med krav om at integrere en stilistisk analyse i </a:t>
            </a:r>
            <a:r>
              <a:rPr lang="da-DK" dirty="0" smtClean="0"/>
              <a:t>besvarelsen.</a:t>
            </a:r>
          </a:p>
          <a:p>
            <a:r>
              <a:rPr lang="da-DK" dirty="0"/>
              <a:t>Eksamensforlæggene på stx i andre sprogfag end engelsk lægger ikke direkte op til akademisk </a:t>
            </a:r>
            <a:r>
              <a:rPr lang="da-DK" dirty="0" smtClean="0"/>
              <a:t>skrivning: </a:t>
            </a:r>
          </a:p>
          <a:p>
            <a:pPr lvl="1"/>
            <a:r>
              <a:rPr lang="da-DK" dirty="0" smtClean="0"/>
              <a:t>Fransk og spansk: Kreativ </a:t>
            </a:r>
            <a:r>
              <a:rPr lang="da-DK" dirty="0"/>
              <a:t>skrivning </a:t>
            </a:r>
            <a:r>
              <a:rPr lang="da-DK" dirty="0" smtClean="0"/>
              <a:t>(blogindlæg</a:t>
            </a:r>
            <a:r>
              <a:rPr lang="da-DK" dirty="0"/>
              <a:t>, skrive en dagbog eller digte en slutning på en </a:t>
            </a:r>
            <a:r>
              <a:rPr lang="da-DK" dirty="0" smtClean="0"/>
              <a:t>historie). </a:t>
            </a:r>
          </a:p>
          <a:p>
            <a:pPr lvl="1"/>
            <a:r>
              <a:rPr lang="da-DK" dirty="0" smtClean="0"/>
              <a:t>Tysk: personkarakteristik </a:t>
            </a:r>
            <a:r>
              <a:rPr lang="da-DK" dirty="0"/>
              <a:t>eller </a:t>
            </a:r>
            <a:r>
              <a:rPr lang="da-DK" dirty="0" smtClean="0"/>
              <a:t>diskussion/kommentering af </a:t>
            </a:r>
            <a:r>
              <a:rPr lang="da-DK" dirty="0"/>
              <a:t>forskellige spørgsmål i relation til en litterær eller journalistisk tekst</a:t>
            </a:r>
            <a:r>
              <a:rPr lang="da-DK" dirty="0" smtClean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34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Akademisk</a:t>
            </a:r>
            <a:r>
              <a:rPr lang="en-GB" dirty="0"/>
              <a:t> </a:t>
            </a:r>
            <a:r>
              <a:rPr lang="en-GB" dirty="0" err="1"/>
              <a:t>skrivning</a:t>
            </a:r>
            <a:r>
              <a:rPr lang="en-GB" dirty="0"/>
              <a:t> på </a:t>
            </a:r>
            <a:r>
              <a:rPr lang="en-GB" dirty="0" err="1"/>
              <a:t>stx</a:t>
            </a:r>
            <a:r>
              <a:rPr lang="en-GB" dirty="0"/>
              <a:t>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Akademisk </a:t>
            </a:r>
            <a:r>
              <a:rPr lang="da-DK" dirty="0"/>
              <a:t>skrivning </a:t>
            </a:r>
            <a:r>
              <a:rPr lang="da-DK" dirty="0" smtClean="0"/>
              <a:t>fylder ikke meget </a:t>
            </a:r>
            <a:r>
              <a:rPr lang="da-DK" dirty="0"/>
              <a:t>i undervisningen og bedømmelsen af elevernes </a:t>
            </a:r>
            <a:r>
              <a:rPr lang="da-DK" dirty="0" smtClean="0"/>
              <a:t>opgaver i andre fag end engelsk. </a:t>
            </a:r>
          </a:p>
          <a:p>
            <a:r>
              <a:rPr lang="da-DK" dirty="0" smtClean="0"/>
              <a:t>Dog fokus på genrebevidsthed, situationstilpasset kommunikation, argumentation og </a:t>
            </a:r>
            <a:r>
              <a:rPr lang="da-DK" dirty="0"/>
              <a:t>skrivning på forskellige taksonomiske </a:t>
            </a:r>
            <a:r>
              <a:rPr lang="da-DK" dirty="0" smtClean="0"/>
              <a:t>niveauer i fransk, spansk og tysk.</a:t>
            </a:r>
            <a:endParaRPr lang="en-US" dirty="0"/>
          </a:p>
          <a:p>
            <a:r>
              <a:rPr lang="da-DK" dirty="0"/>
              <a:t>De udfordringer, man ser i engelskfaget på stx mht. akademisk skrivning (at få eleverne til at bevæge sig fra det refererende til det redegørende og analyserende niveau), afspejles </a:t>
            </a:r>
            <a:r>
              <a:rPr lang="da-DK" dirty="0" smtClean="0"/>
              <a:t>også </a:t>
            </a:r>
            <a:r>
              <a:rPr lang="da-DK" dirty="0"/>
              <a:t>i de andre fag.</a:t>
            </a:r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67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Akademisk</a:t>
            </a:r>
            <a:r>
              <a:rPr lang="en-GB" dirty="0"/>
              <a:t> </a:t>
            </a:r>
            <a:r>
              <a:rPr lang="en-GB" dirty="0" err="1"/>
              <a:t>skrivning</a:t>
            </a:r>
            <a:r>
              <a:rPr lang="en-GB" dirty="0"/>
              <a:t> på </a:t>
            </a:r>
            <a:r>
              <a:rPr lang="en-GB" dirty="0" err="1" smtClean="0"/>
              <a:t>universitetet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Engelsk: introduktionskursus </a:t>
            </a:r>
            <a:r>
              <a:rPr lang="da-DK" dirty="0"/>
              <a:t>i 1. semester, der har fokus på en kobling af metabevidsthed om genrer og skriveopgaver, som danner grundlaget for skrivning i resten af studiet</a:t>
            </a:r>
            <a:r>
              <a:rPr lang="da-DK" dirty="0" smtClean="0"/>
              <a:t>.</a:t>
            </a:r>
          </a:p>
          <a:p>
            <a:r>
              <a:rPr lang="da-DK" dirty="0"/>
              <a:t>Kravene til skrivning i indholdsfagene </a:t>
            </a:r>
            <a:r>
              <a:rPr lang="da-DK" dirty="0" smtClean="0"/>
              <a:t>i engelsk er syntesedannelse, </a:t>
            </a:r>
            <a:r>
              <a:rPr lang="da-DK" dirty="0"/>
              <a:t>f.eks. mellem det litterære og det historiske på basis af et antal </a:t>
            </a:r>
            <a:r>
              <a:rPr lang="da-DK" dirty="0" smtClean="0"/>
              <a:t>værker.</a:t>
            </a:r>
          </a:p>
          <a:p>
            <a:r>
              <a:rPr lang="da-DK" dirty="0" smtClean="0"/>
              <a:t>Spansk: skriveværksted på første år i stil med introduktionskurset på engelsk, hvor der bl.a. arbejdes med akademisk skrivning.</a:t>
            </a:r>
          </a:p>
          <a:p>
            <a:r>
              <a:rPr lang="da-DK" dirty="0" smtClean="0"/>
              <a:t>Fransk og tysk: Ingen kurser, der særskilt træner akademisk skrivning hos de studerende.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28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Akademisk</a:t>
            </a:r>
            <a:r>
              <a:rPr lang="en-GB" dirty="0"/>
              <a:t> </a:t>
            </a:r>
            <a:r>
              <a:rPr lang="en-GB" dirty="0" err="1"/>
              <a:t>skrivning</a:t>
            </a:r>
            <a:r>
              <a:rPr lang="en-GB" dirty="0"/>
              <a:t> på </a:t>
            </a:r>
            <a:r>
              <a:rPr lang="en-GB" dirty="0" err="1"/>
              <a:t>universitetet</a:t>
            </a:r>
            <a:r>
              <a:rPr lang="en-GB" dirty="0"/>
              <a:t>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de øvrige sprogfag </a:t>
            </a:r>
            <a:r>
              <a:rPr lang="da-DK" dirty="0" smtClean="0"/>
              <a:t>end engelsk er der </a:t>
            </a:r>
            <a:r>
              <a:rPr lang="da-DK" dirty="0"/>
              <a:t>stor spredning i akademisk skrivefærdighed og </a:t>
            </a:r>
            <a:r>
              <a:rPr lang="da-DK" dirty="0" smtClean="0"/>
              <a:t>genrebevidsthed i de studerenes eksamensbesvarelser. </a:t>
            </a:r>
          </a:p>
          <a:p>
            <a:r>
              <a:rPr lang="da-DK" dirty="0" smtClean="0"/>
              <a:t>De studerende </a:t>
            </a:r>
            <a:r>
              <a:rPr lang="da-DK" dirty="0"/>
              <a:t>angiver, at de trækker på erfaringer fra dansk- og engelskfaget i gymnasiet. </a:t>
            </a:r>
            <a:endParaRPr lang="da-DK" dirty="0" smtClean="0"/>
          </a:p>
          <a:p>
            <a:r>
              <a:rPr lang="da-DK" dirty="0" smtClean="0"/>
              <a:t>Flere </a:t>
            </a:r>
            <a:r>
              <a:rPr lang="da-DK" dirty="0"/>
              <a:t>studerende </a:t>
            </a:r>
            <a:r>
              <a:rPr lang="da-DK" dirty="0" smtClean="0"/>
              <a:t>(især fransk og tysk) udtrykker </a:t>
            </a:r>
            <a:r>
              <a:rPr lang="da-DK" dirty="0"/>
              <a:t>frustration over at skulle skrive en akademisk eksamensopgave på fremmedsproget uden at blive ordentlig klædt på til det i </a:t>
            </a:r>
            <a:r>
              <a:rPr lang="da-DK" dirty="0" smtClean="0"/>
              <a:t>undervisningen.</a:t>
            </a:r>
          </a:p>
          <a:p>
            <a:r>
              <a:rPr lang="da-DK" dirty="0" smtClean="0"/>
              <a:t>Ikke enighed blandt underviserne om, hvor meget det akademiske skal fylde i begyndelsen af fremmedsprogsstudierne.  </a:t>
            </a:r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6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Forholdet mellem læsning og skrivning – </a:t>
            </a:r>
            <a:r>
              <a:rPr lang="da-DK" dirty="0" err="1"/>
              <a:t>reading</a:t>
            </a:r>
            <a:r>
              <a:rPr lang="da-DK" dirty="0"/>
              <a:t>-to-</a:t>
            </a:r>
            <a:r>
              <a:rPr lang="da-DK" dirty="0" err="1"/>
              <a:t>write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8963" y="1635124"/>
            <a:ext cx="11012487" cy="4906991"/>
          </a:xfrm>
        </p:spPr>
        <p:txBody>
          <a:bodyPr/>
          <a:lstStyle/>
          <a:p>
            <a:r>
              <a:rPr lang="da-DK" dirty="0"/>
              <a:t>Læsning i forbindelse med skriftlige opgaver har forskellig vægtning i fagene. </a:t>
            </a:r>
            <a:endParaRPr lang="da-DK" dirty="0" smtClean="0"/>
          </a:p>
          <a:p>
            <a:r>
              <a:rPr lang="da-DK" dirty="0" smtClean="0"/>
              <a:t>I </a:t>
            </a:r>
            <a:r>
              <a:rPr lang="da-DK" dirty="0"/>
              <a:t>engelsk på stx er det meget </a:t>
            </a:r>
            <a:r>
              <a:rPr lang="da-DK" dirty="0" smtClean="0"/>
              <a:t>vigtigt: </a:t>
            </a:r>
            <a:r>
              <a:rPr lang="da-DK" dirty="0"/>
              <a:t>elever med dårlig læsefærdighed </a:t>
            </a:r>
            <a:r>
              <a:rPr lang="da-DK" dirty="0" smtClean="0"/>
              <a:t>ender ofte med </a:t>
            </a:r>
            <a:r>
              <a:rPr lang="da-DK" dirty="0"/>
              <a:t>at producere </a:t>
            </a:r>
            <a:r>
              <a:rPr lang="da-DK" dirty="0" smtClean="0"/>
              <a:t>overfladeskrivning. </a:t>
            </a:r>
          </a:p>
          <a:p>
            <a:r>
              <a:rPr lang="da-DK" dirty="0" smtClean="0"/>
              <a:t>I </a:t>
            </a:r>
            <a:r>
              <a:rPr lang="da-DK" dirty="0"/>
              <a:t>tyskfaget </a:t>
            </a:r>
            <a:r>
              <a:rPr lang="da-DK" dirty="0" smtClean="0"/>
              <a:t>på </a:t>
            </a:r>
            <a:r>
              <a:rPr lang="da-DK" dirty="0" err="1" smtClean="0"/>
              <a:t>stx</a:t>
            </a:r>
            <a:r>
              <a:rPr lang="da-DK" dirty="0" smtClean="0"/>
              <a:t> er </a:t>
            </a:r>
            <a:r>
              <a:rPr lang="da-DK" dirty="0"/>
              <a:t>tekstforståelse en del af undervisningen og eksamen, men teksterne er korte og fordeler sig på få genrer (journalistik eller fiktion). </a:t>
            </a:r>
            <a:endParaRPr lang="da-DK" dirty="0" smtClean="0"/>
          </a:p>
          <a:p>
            <a:r>
              <a:rPr lang="da-DK" dirty="0" smtClean="0"/>
              <a:t>I </a:t>
            </a:r>
            <a:r>
              <a:rPr lang="da-DK" dirty="0"/>
              <a:t>fransk og </a:t>
            </a:r>
            <a:r>
              <a:rPr lang="da-DK" dirty="0" smtClean="0"/>
              <a:t>spansk arbejdes </a:t>
            </a:r>
            <a:r>
              <a:rPr lang="da-DK" dirty="0"/>
              <a:t>der ikke eksplicit med at udvikle denne kompetence hos elever og </a:t>
            </a:r>
            <a:r>
              <a:rPr lang="da-DK" dirty="0" smtClean="0"/>
              <a:t>studerende, </a:t>
            </a:r>
            <a:r>
              <a:rPr lang="da-DK" dirty="0"/>
              <a:t>hverken på stx eller </a:t>
            </a:r>
            <a:r>
              <a:rPr lang="da-DK" dirty="0" smtClean="0"/>
              <a:t>universitet.</a:t>
            </a:r>
          </a:p>
          <a:p>
            <a:r>
              <a:rPr lang="da-DK" dirty="0" smtClean="0"/>
              <a:t>Læsning </a:t>
            </a:r>
            <a:r>
              <a:rPr lang="da-DK" dirty="0"/>
              <a:t>evalueres implicit i den skriftlige </a:t>
            </a:r>
            <a:r>
              <a:rPr lang="da-DK" dirty="0" smtClean="0"/>
              <a:t>opgave på </a:t>
            </a:r>
            <a:r>
              <a:rPr lang="da-DK" dirty="0" err="1" smtClean="0"/>
              <a:t>stx</a:t>
            </a:r>
            <a:r>
              <a:rPr lang="da-DK" dirty="0" smtClean="0"/>
              <a:t> i fransk og spansk, </a:t>
            </a:r>
            <a:r>
              <a:rPr lang="da-DK" dirty="0"/>
              <a:t>og en elev kan godt opnå en god karakter uden at inddrage materialet fra tekstforlægget </a:t>
            </a:r>
            <a:r>
              <a:rPr lang="da-DK" dirty="0" smtClean="0"/>
              <a:t>i særligt stort omfang.</a:t>
            </a:r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8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Læsning</a:t>
            </a:r>
            <a:r>
              <a:rPr lang="en-GB" dirty="0" smtClean="0"/>
              <a:t> </a:t>
            </a:r>
            <a:r>
              <a:rPr lang="en-GB" dirty="0" err="1" smtClean="0"/>
              <a:t>generelt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Selvom der ikke i alle sprogfag arbejdes eksplicit med læsning som forudsætning for at kunne besvare en skriftlig opgave hensigtsmæssigt, arbejdes der dog med læsning generelt</a:t>
            </a:r>
            <a:r>
              <a:rPr lang="da-DK" dirty="0" smtClean="0"/>
              <a:t>.</a:t>
            </a:r>
          </a:p>
          <a:p>
            <a:r>
              <a:rPr lang="da-DK" dirty="0"/>
              <a:t>I fransk og tysk på stx er der </a:t>
            </a:r>
            <a:r>
              <a:rPr lang="da-DK" dirty="0" smtClean="0"/>
              <a:t>fokus </a:t>
            </a:r>
            <a:r>
              <a:rPr lang="da-DK" dirty="0"/>
              <a:t>på læsestrategier, herunder ekstensiv </a:t>
            </a:r>
            <a:r>
              <a:rPr lang="da-DK" dirty="0" smtClean="0"/>
              <a:t>læsning.</a:t>
            </a:r>
          </a:p>
          <a:p>
            <a:r>
              <a:rPr lang="da-DK" dirty="0" smtClean="0"/>
              <a:t>Lærerne udarbejder arbejdsspørgsmål </a:t>
            </a:r>
            <a:r>
              <a:rPr lang="da-DK" dirty="0"/>
              <a:t>til læste tekster, tekstresuméer og gloselister for at stilladsere eleverne i </a:t>
            </a:r>
            <a:r>
              <a:rPr lang="da-DK" dirty="0" smtClean="0"/>
              <a:t>læsningen.</a:t>
            </a:r>
          </a:p>
          <a:p>
            <a:r>
              <a:rPr lang="da-DK" dirty="0"/>
              <a:t>Universitetsunderviserne bruger mange af de samme tilgange for at forbedre de studerendes </a:t>
            </a:r>
            <a:r>
              <a:rPr lang="da-DK" dirty="0" smtClean="0"/>
              <a:t>læsefærdighed.</a:t>
            </a:r>
          </a:p>
          <a:p>
            <a:r>
              <a:rPr lang="da-DK" dirty="0" smtClean="0"/>
              <a:t>De </a:t>
            </a:r>
            <a:r>
              <a:rPr lang="da-DK" dirty="0" err="1" smtClean="0"/>
              <a:t>universitetstuderende</a:t>
            </a:r>
            <a:r>
              <a:rPr lang="da-DK" dirty="0" smtClean="0"/>
              <a:t> </a:t>
            </a:r>
            <a:r>
              <a:rPr lang="da-DK" dirty="0"/>
              <a:t>oplever en del udfordringer med at læse autentiske tekster på </a:t>
            </a:r>
            <a:r>
              <a:rPr lang="da-DK" dirty="0" smtClean="0"/>
              <a:t>fremmedsproget.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0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Sproglig</a:t>
            </a:r>
            <a:r>
              <a:rPr lang="en-GB" dirty="0" smtClean="0"/>
              <a:t> </a:t>
            </a:r>
            <a:r>
              <a:rPr lang="en-GB" dirty="0" err="1" smtClean="0"/>
              <a:t>korrekthed</a:t>
            </a:r>
            <a:r>
              <a:rPr lang="en-GB" dirty="0" smtClean="0"/>
              <a:t> og </a:t>
            </a:r>
            <a:r>
              <a:rPr lang="en-GB" dirty="0" err="1" smtClean="0"/>
              <a:t>grammatik</a:t>
            </a:r>
            <a:r>
              <a:rPr lang="en-GB" dirty="0" smtClean="0"/>
              <a:t> på </a:t>
            </a:r>
            <a:r>
              <a:rPr lang="en-GB" dirty="0" err="1" smtClean="0"/>
              <a:t>stx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Arbejdet med grammatik og sproglig korrekthed adresseres </a:t>
            </a:r>
            <a:r>
              <a:rPr lang="da-DK" dirty="0" smtClean="0"/>
              <a:t>i </a:t>
            </a:r>
            <a:r>
              <a:rPr lang="da-DK" dirty="0"/>
              <a:t>alle fag på stx, men fylder betydeligt mere i fransk, spansk og tysk end i engelsk, både i den konkrete undervisning og i bedømmelsen af elevernes opgaver</a:t>
            </a:r>
            <a:r>
              <a:rPr lang="da-DK" dirty="0" smtClean="0"/>
              <a:t>.</a:t>
            </a:r>
          </a:p>
          <a:p>
            <a:r>
              <a:rPr lang="da-DK" dirty="0"/>
              <a:t>På fransk og spansk på begynder a-niveau er der et krav om i eksamensbesvarelsen, at visse verber skal bøjes i bestemte tider som en del af den “frie” skriftlige </a:t>
            </a:r>
            <a:r>
              <a:rPr lang="da-DK" dirty="0" smtClean="0"/>
              <a:t>tekstproduktion.</a:t>
            </a:r>
          </a:p>
          <a:p>
            <a:r>
              <a:rPr lang="da-DK" dirty="0" smtClean="0"/>
              <a:t>Analyserne </a:t>
            </a:r>
            <a:r>
              <a:rPr lang="da-DK" dirty="0"/>
              <a:t>af elevbesvarelserne </a:t>
            </a:r>
            <a:r>
              <a:rPr lang="da-DK" dirty="0" smtClean="0"/>
              <a:t>viser, </a:t>
            </a:r>
            <a:r>
              <a:rPr lang="da-DK" dirty="0"/>
              <a:t>at flere elever har problemer med at honorere dette krav</a:t>
            </a:r>
            <a:r>
              <a:rPr lang="da-DK" dirty="0" smtClean="0"/>
              <a:t>.</a:t>
            </a:r>
          </a:p>
          <a:p>
            <a:r>
              <a:rPr lang="da-DK" dirty="0"/>
              <a:t>Ved den nye skriftlige prøve på fortsætter a-niveau i tysk kræves metasproglig viden om enkelte grammatiske </a:t>
            </a:r>
            <a:r>
              <a:rPr lang="da-DK" dirty="0" smtClean="0"/>
              <a:t>fænomener.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4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963" y="648392"/>
            <a:ext cx="11089178" cy="733033"/>
          </a:xfrm>
        </p:spPr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studerendes</a:t>
            </a:r>
            <a:r>
              <a:rPr lang="en-GB" dirty="0" smtClean="0"/>
              <a:t> </a:t>
            </a:r>
            <a:r>
              <a:rPr lang="en-GB" dirty="0" err="1" smtClean="0"/>
              <a:t>oplevede</a:t>
            </a:r>
            <a:r>
              <a:rPr lang="en-GB" dirty="0" smtClean="0"/>
              <a:t> </a:t>
            </a:r>
            <a:r>
              <a:rPr lang="en-GB" dirty="0" err="1" smtClean="0"/>
              <a:t>sprogfærdighedsniveau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8963" y="1635125"/>
            <a:ext cx="11082106" cy="4965180"/>
          </a:xfrm>
        </p:spPr>
        <p:txBody>
          <a:bodyPr/>
          <a:lstStyle/>
          <a:p>
            <a:r>
              <a:rPr lang="da-DK" dirty="0" smtClean="0"/>
              <a:t>Divergerende </a:t>
            </a:r>
            <a:r>
              <a:rPr lang="da-DK" dirty="0"/>
              <a:t>opfattelser af, hvor godt de studerende er klædt på sprogligt, når de påbegynder </a:t>
            </a:r>
            <a:r>
              <a:rPr lang="da-DK" dirty="0" smtClean="0"/>
              <a:t>universitetsstudierne.</a:t>
            </a:r>
          </a:p>
          <a:p>
            <a:r>
              <a:rPr lang="da-DK" dirty="0"/>
              <a:t>I engelsk og spansk er det undervisernes oplevelse, at de studerende er klædt godt på </a:t>
            </a:r>
            <a:r>
              <a:rPr lang="da-DK" dirty="0" smtClean="0"/>
              <a:t>sprogligt i modsætning til fransk og tysk. </a:t>
            </a:r>
          </a:p>
          <a:p>
            <a:r>
              <a:rPr lang="da-DK" dirty="0"/>
              <a:t>Vurderingen af de studerendes sprogfærdighed </a:t>
            </a:r>
            <a:r>
              <a:rPr lang="da-DK" dirty="0" smtClean="0"/>
              <a:t>afhænger dog af </a:t>
            </a:r>
            <a:r>
              <a:rPr lang="da-DK" dirty="0"/>
              <a:t>det kursus, der undervises </a:t>
            </a:r>
            <a:r>
              <a:rPr lang="da-DK" dirty="0" smtClean="0"/>
              <a:t>i:</a:t>
            </a:r>
          </a:p>
          <a:p>
            <a:pPr lvl="1"/>
            <a:r>
              <a:rPr lang="da-DK" dirty="0" smtClean="0"/>
              <a:t>Størst </a:t>
            </a:r>
            <a:r>
              <a:rPr lang="da-DK" dirty="0"/>
              <a:t>fokus på de studerendes sproglige udfordringer i fag, hvor der eksplicit undervises i </a:t>
            </a:r>
            <a:r>
              <a:rPr lang="da-DK" dirty="0" smtClean="0"/>
              <a:t>sprogfærdighed.</a:t>
            </a:r>
          </a:p>
          <a:p>
            <a:pPr lvl="1"/>
            <a:r>
              <a:rPr lang="da-DK" dirty="0" smtClean="0"/>
              <a:t>Mindre fokus herpå i </a:t>
            </a:r>
            <a:r>
              <a:rPr lang="da-DK" dirty="0"/>
              <a:t>kulturelle og litterære fag, hvor sprogfærdighedsdimensionen fylder </a:t>
            </a:r>
            <a:r>
              <a:rPr lang="da-DK" dirty="0" smtClean="0"/>
              <a:t>mindre. </a:t>
            </a:r>
          </a:p>
          <a:p>
            <a:r>
              <a:rPr lang="da-DK" dirty="0"/>
              <a:t>Især på tyskstudiet opleves der er en stor spredning i de studerendes </a:t>
            </a:r>
            <a:r>
              <a:rPr lang="da-DK" dirty="0" smtClean="0"/>
              <a:t>niveau (kommer med </a:t>
            </a:r>
            <a:r>
              <a:rPr lang="da-DK" dirty="0"/>
              <a:t>a- og b-niveauer fra </a:t>
            </a:r>
            <a:r>
              <a:rPr lang="da-DK" dirty="0" smtClean="0"/>
              <a:t>gymnasiet).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0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studerendes</a:t>
            </a:r>
            <a:r>
              <a:rPr lang="en-GB" dirty="0" smtClean="0"/>
              <a:t> </a:t>
            </a:r>
            <a:r>
              <a:rPr lang="en-GB" dirty="0" err="1" smtClean="0"/>
              <a:t>reelle</a:t>
            </a:r>
            <a:r>
              <a:rPr lang="en-GB" dirty="0" smtClean="0"/>
              <a:t> </a:t>
            </a:r>
            <a:r>
              <a:rPr lang="en-GB" dirty="0" err="1" smtClean="0"/>
              <a:t>sprogfærdighedsniveau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Generelt</a:t>
            </a:r>
            <a:r>
              <a:rPr lang="en-GB" dirty="0" smtClean="0"/>
              <a:t> set </a:t>
            </a:r>
            <a:r>
              <a:rPr lang="da-DK" dirty="0" smtClean="0"/>
              <a:t>udtrykker </a:t>
            </a:r>
            <a:r>
              <a:rPr lang="da-DK" dirty="0"/>
              <a:t>de studerende </a:t>
            </a:r>
            <a:r>
              <a:rPr lang="da-DK" dirty="0" smtClean="0"/>
              <a:t>sig </a:t>
            </a:r>
            <a:r>
              <a:rPr lang="da-DK" dirty="0"/>
              <a:t>på et ganske højt grammatisk og leksikalsk </a:t>
            </a:r>
            <a:r>
              <a:rPr lang="da-DK" dirty="0" smtClean="0"/>
              <a:t>korrekthedsniveau.</a:t>
            </a:r>
          </a:p>
          <a:p>
            <a:r>
              <a:rPr lang="da-DK" dirty="0"/>
              <a:t>I andre sprog end engelsk ses der imidlertid i større eller mindre grad fejl af mere basal </a:t>
            </a:r>
            <a:r>
              <a:rPr lang="da-DK" dirty="0" smtClean="0"/>
              <a:t>karakter i de studerendes eksamensbesvarelser. </a:t>
            </a:r>
          </a:p>
          <a:p>
            <a:r>
              <a:rPr lang="da-DK" dirty="0" smtClean="0"/>
              <a:t>Kun </a:t>
            </a:r>
            <a:r>
              <a:rPr lang="da-DK" dirty="0" err="1" smtClean="0"/>
              <a:t>meningsfortyrrende</a:t>
            </a:r>
            <a:r>
              <a:rPr lang="da-DK" dirty="0" smtClean="0"/>
              <a:t> fejl i begrænset omfang.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85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Dagens</a:t>
            </a:r>
            <a:r>
              <a:rPr lang="en-GB" dirty="0" smtClean="0"/>
              <a:t> program (</a:t>
            </a:r>
            <a:r>
              <a:rPr lang="en-GB" dirty="0" err="1" smtClean="0"/>
              <a:t>eftermiddag</a:t>
            </a:r>
            <a:r>
              <a:rPr lang="en-GB" dirty="0" smtClean="0"/>
              <a:t>): </a:t>
            </a:r>
            <a:r>
              <a:rPr lang="en-GB" dirty="0" err="1" smtClean="0"/>
              <a:t>Karrierelæring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Kl. 13.00: ”Et </a:t>
            </a:r>
            <a:r>
              <a:rPr lang="en-US" sz="2000" dirty="0"/>
              <a:t>erhvervsperspektiv på tysk og fransk” ved Irene Simonsen og Lotte Weilgaard Christensen, lektorer ved Institut for Design og Kommunikation, Syddansk </a:t>
            </a:r>
            <a:r>
              <a:rPr lang="en-US" sz="2000" dirty="0" err="1"/>
              <a:t>Universitet</a:t>
            </a:r>
            <a:r>
              <a:rPr lang="en-US" sz="2000" dirty="0" smtClean="0"/>
              <a:t>.</a:t>
            </a:r>
          </a:p>
          <a:p>
            <a:r>
              <a:rPr lang="da-DK" sz="2000" dirty="0" smtClean="0"/>
              <a:t>Kl. 13.45: ”Sprog </a:t>
            </a:r>
            <a:r>
              <a:rPr lang="da-DK" sz="2000" dirty="0"/>
              <a:t>som (strategisk) ressource - en refleksion med eksempler fra det danske arbejdsmarked” ved Lisbeth Verstraete-Hansen, Institutleder ved Institut for Engelsk, Germansk og Romansk, Københavns Universitet og Mette Skovgaard Andersen, Centerleder ved det Nationale Center for Fremmedsprog</a:t>
            </a:r>
            <a:r>
              <a:rPr lang="da-DK" sz="2000" dirty="0" smtClean="0"/>
              <a:t>.</a:t>
            </a:r>
          </a:p>
          <a:p>
            <a:r>
              <a:rPr lang="da-DK" sz="2000" dirty="0" smtClean="0"/>
              <a:t>Kl. 14.30: Kaffe og kage</a:t>
            </a:r>
          </a:p>
          <a:p>
            <a:r>
              <a:rPr lang="da-DK" sz="2000" dirty="0" smtClean="0"/>
              <a:t>Kl. 14.45: </a:t>
            </a:r>
            <a:r>
              <a:rPr lang="en-US" sz="2000" dirty="0"/>
              <a:t>Workshops om karrierelæring (lokaler 4A-0-56, 4A-0-68, 4A-1-46, 4A-1-60, 4A-1-68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Kl. 15.45: </a:t>
            </a:r>
            <a:r>
              <a:rPr lang="en-US" sz="2000" dirty="0"/>
              <a:t>Opsamling på workshops (4A-0-69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Kl. 16.30: </a:t>
            </a:r>
            <a:r>
              <a:rPr lang="en-US" sz="2000" dirty="0" err="1" smtClean="0"/>
              <a:t>Afslutning</a:t>
            </a:r>
            <a:r>
              <a:rPr lang="en-US" sz="2000" dirty="0" smtClean="0"/>
              <a:t> og reception.</a:t>
            </a:r>
            <a:endParaRPr lang="en-GB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2995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Hyppigste</a:t>
            </a:r>
            <a:r>
              <a:rPr lang="en-GB" dirty="0" smtClean="0"/>
              <a:t> </a:t>
            </a:r>
            <a:r>
              <a:rPr lang="en-GB" dirty="0" err="1" smtClean="0"/>
              <a:t>fejltyper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Kongruensfejl.</a:t>
            </a:r>
          </a:p>
          <a:p>
            <a:r>
              <a:rPr lang="da-DK" dirty="0" smtClean="0"/>
              <a:t>Fejl </a:t>
            </a:r>
            <a:r>
              <a:rPr lang="da-DK" dirty="0"/>
              <a:t>i </a:t>
            </a:r>
            <a:r>
              <a:rPr lang="da-DK" dirty="0" smtClean="0"/>
              <a:t>verbalbøjning.</a:t>
            </a:r>
          </a:p>
          <a:p>
            <a:r>
              <a:rPr lang="da-DK" dirty="0" smtClean="0"/>
              <a:t>Fejl i </a:t>
            </a:r>
            <a:r>
              <a:rPr lang="da-DK" dirty="0"/>
              <a:t>artikelbrug, herunder substantivers </a:t>
            </a:r>
            <a:r>
              <a:rPr lang="da-DK" dirty="0" smtClean="0"/>
              <a:t>genus.</a:t>
            </a:r>
          </a:p>
          <a:p>
            <a:r>
              <a:rPr lang="da-DK" dirty="0" smtClean="0"/>
              <a:t>Sammenblanding </a:t>
            </a:r>
            <a:r>
              <a:rPr lang="da-DK" dirty="0"/>
              <a:t>af </a:t>
            </a:r>
            <a:r>
              <a:rPr lang="da-DK" dirty="0" smtClean="0"/>
              <a:t>ordklasser.</a:t>
            </a:r>
          </a:p>
          <a:p>
            <a:r>
              <a:rPr lang="da-DK" dirty="0" smtClean="0"/>
              <a:t>Problemer </a:t>
            </a:r>
            <a:r>
              <a:rPr lang="da-DK" dirty="0"/>
              <a:t>med </a:t>
            </a:r>
            <a:r>
              <a:rPr lang="da-DK" dirty="0" smtClean="0"/>
              <a:t>homonymer.</a:t>
            </a:r>
          </a:p>
          <a:p>
            <a:r>
              <a:rPr lang="da-DK" dirty="0" smtClean="0"/>
              <a:t>Fejl i ledstilling.</a:t>
            </a:r>
          </a:p>
          <a:p>
            <a:r>
              <a:rPr lang="da-DK" dirty="0" smtClean="0"/>
              <a:t>Problemer med </a:t>
            </a:r>
            <a:r>
              <a:rPr lang="da-DK" i="1" dirty="0" err="1" smtClean="0"/>
              <a:t>consecutio</a:t>
            </a:r>
            <a:r>
              <a:rPr lang="da-DK" i="1" dirty="0" smtClean="0"/>
              <a:t> temporum.</a:t>
            </a:r>
            <a:endParaRPr lang="da-DK" dirty="0"/>
          </a:p>
          <a:p>
            <a:r>
              <a:rPr lang="da-DK" dirty="0" smtClean="0"/>
              <a:t>Glose- og konstruktionsfejl.</a:t>
            </a:r>
          </a:p>
          <a:p>
            <a:r>
              <a:rPr lang="da-DK" dirty="0" smtClean="0"/>
              <a:t>Stavefejl og </a:t>
            </a:r>
            <a:r>
              <a:rPr lang="da-DK" dirty="0"/>
              <a:t>problemer med tegnsætning. </a:t>
            </a:r>
            <a:endParaRPr lang="da-DK" dirty="0" smtClean="0"/>
          </a:p>
          <a:p>
            <a:r>
              <a:rPr lang="da-DK" dirty="0" smtClean="0"/>
              <a:t>Interferens </a:t>
            </a:r>
            <a:r>
              <a:rPr lang="da-DK" dirty="0"/>
              <a:t>med dansk og engelsk.</a:t>
            </a:r>
            <a:endParaRPr lang="en-GB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4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Sprog og </a:t>
            </a:r>
            <a:r>
              <a:rPr lang="en-GB" dirty="0" err="1" smtClean="0"/>
              <a:t>kognition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Sprog og kognition</a:t>
            </a:r>
            <a:r>
              <a:rPr lang="da-DK" b="1" dirty="0"/>
              <a:t> </a:t>
            </a:r>
            <a:r>
              <a:rPr lang="da-DK" dirty="0"/>
              <a:t>følges ikke nødvendigvis ad (gælder især for fransk og tysk). </a:t>
            </a:r>
            <a:endParaRPr lang="da-DK" dirty="0" smtClean="0"/>
          </a:p>
          <a:p>
            <a:r>
              <a:rPr lang="da-DK" dirty="0" smtClean="0"/>
              <a:t>Nogle </a:t>
            </a:r>
            <a:r>
              <a:rPr lang="da-DK" dirty="0"/>
              <a:t>studerende har svært ved at udtrykke sig på </a:t>
            </a:r>
            <a:r>
              <a:rPr lang="da-DK" dirty="0" smtClean="0"/>
              <a:t>fremmedsproget =&gt; todelt skriveproces, </a:t>
            </a:r>
            <a:r>
              <a:rPr lang="da-DK" dirty="0"/>
              <a:t>hvor der først fokuseres på indholdet (på dansk) og dernæst omsættes til fremmedsproget (f.eks. i form af regulær oversættelse eller vha. ordbøger og grammatikker). </a:t>
            </a:r>
            <a:endParaRPr lang="da-DK" dirty="0" smtClean="0"/>
          </a:p>
          <a:p>
            <a:r>
              <a:rPr lang="da-DK" dirty="0" smtClean="0"/>
              <a:t>Både </a:t>
            </a:r>
            <a:r>
              <a:rPr lang="da-DK" dirty="0"/>
              <a:t>elever og studerende </a:t>
            </a:r>
            <a:r>
              <a:rPr lang="da-DK" dirty="0" smtClean="0"/>
              <a:t>nævner, </a:t>
            </a:r>
            <a:r>
              <a:rPr lang="da-DK" dirty="0"/>
              <a:t>at de tit har højere syntaktiske ambitioner end deres sproglige niveau kan </a:t>
            </a:r>
            <a:r>
              <a:rPr lang="da-DK" dirty="0" smtClean="0"/>
              <a:t>bære. </a:t>
            </a:r>
            <a:endParaRPr lang="en-US" dirty="0"/>
          </a:p>
          <a:p>
            <a:r>
              <a:rPr lang="da-DK" dirty="0"/>
              <a:t>I den tyske og franske del af projektet giver både elever og studerende </a:t>
            </a:r>
            <a:r>
              <a:rPr lang="da-DK" dirty="0" smtClean="0"/>
              <a:t>udtryk </a:t>
            </a:r>
            <a:r>
              <a:rPr lang="da-DK" dirty="0"/>
              <a:t>for, at de ofte har behov for at oversætte de </a:t>
            </a:r>
            <a:r>
              <a:rPr lang="da-DK" dirty="0" smtClean="0"/>
              <a:t>tyske og franske tekster </a:t>
            </a:r>
            <a:r>
              <a:rPr lang="da-DK" dirty="0"/>
              <a:t>til dansk for at være sikre på, at de har forstået indholdet.  </a:t>
            </a:r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9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Overgangen</a:t>
            </a:r>
            <a:r>
              <a:rPr lang="en-GB" dirty="0" smtClean="0"/>
              <a:t> </a:t>
            </a:r>
            <a:r>
              <a:rPr lang="en-GB" dirty="0" err="1" smtClean="0"/>
              <a:t>inden</a:t>
            </a:r>
            <a:r>
              <a:rPr lang="en-GB" dirty="0" smtClean="0"/>
              <a:t> for </a:t>
            </a:r>
            <a:r>
              <a:rPr lang="en-GB" dirty="0" err="1" smtClean="0"/>
              <a:t>læsning</a:t>
            </a:r>
            <a:r>
              <a:rPr lang="en-GB" dirty="0" smtClean="0"/>
              <a:t> og </a:t>
            </a:r>
            <a:r>
              <a:rPr lang="en-GB" dirty="0" err="1" smtClean="0"/>
              <a:t>skrivning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Universitetet bør </a:t>
            </a:r>
            <a:r>
              <a:rPr lang="da-DK" dirty="0"/>
              <a:t>støtte de </a:t>
            </a:r>
            <a:r>
              <a:rPr lang="da-DK" dirty="0" smtClean="0"/>
              <a:t>nye studerende </a:t>
            </a:r>
            <a:r>
              <a:rPr lang="da-DK" dirty="0"/>
              <a:t>i opøvelsen af </a:t>
            </a:r>
            <a:r>
              <a:rPr lang="da-DK" dirty="0" smtClean="0"/>
              <a:t>sproglige og akademiske kompetencer (særligt fransk, spansk og tysk). </a:t>
            </a:r>
          </a:p>
          <a:p>
            <a:r>
              <a:rPr lang="da-DK" dirty="0" smtClean="0"/>
              <a:t>Behov for fag som engelsk introduktionskursus og spansk skriveværksted ved indgangen til fremmedsprogsstudierne i alle sprogfag. </a:t>
            </a:r>
          </a:p>
          <a:p>
            <a:r>
              <a:rPr lang="da-DK" dirty="0"/>
              <a:t>B</a:t>
            </a:r>
            <a:r>
              <a:rPr lang="da-DK" dirty="0" smtClean="0"/>
              <a:t>ehov </a:t>
            </a:r>
            <a:r>
              <a:rPr lang="da-DK" dirty="0"/>
              <a:t>for at styrke samarbejdet mellem de sprogligt og kulturelt orienterede </a:t>
            </a:r>
            <a:r>
              <a:rPr lang="da-DK" dirty="0" smtClean="0"/>
              <a:t>fag =&gt; </a:t>
            </a:r>
            <a:r>
              <a:rPr lang="da-DK" dirty="0"/>
              <a:t>arbejdet med at udvikle de studerendes skriftlige og akademiske kompetencer </a:t>
            </a:r>
            <a:r>
              <a:rPr lang="da-DK" dirty="0" smtClean="0"/>
              <a:t>bør også påhvile indholdsundervisningen.</a:t>
            </a:r>
          </a:p>
          <a:p>
            <a:r>
              <a:rPr lang="da-DK" dirty="0" smtClean="0"/>
              <a:t>Behov for øget </a:t>
            </a:r>
            <a:r>
              <a:rPr lang="da-DK" dirty="0"/>
              <a:t>fokus på læsestrategier (f.eks. leksikalske gættestrategier samt skimming og scanning af en tekst</a:t>
            </a:r>
            <a:r>
              <a:rPr lang="da-DK" dirty="0" smtClean="0"/>
              <a:t>) for at øge læsefærdighederne.  </a:t>
            </a:r>
          </a:p>
          <a:p>
            <a:r>
              <a:rPr lang="da-DK" dirty="0" err="1" smtClean="0"/>
              <a:t>Redidaktisering</a:t>
            </a:r>
            <a:r>
              <a:rPr lang="da-DK" dirty="0" smtClean="0"/>
              <a:t> af tekstlæsningen bl.a. med fokus på aktivering af de studerendes forforståelse og baggrundsviden inden læsningen.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6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Sprogspecifikke</a:t>
            </a:r>
            <a:r>
              <a:rPr lang="en-GB" dirty="0" smtClean="0"/>
              <a:t> workshops om </a:t>
            </a:r>
            <a:r>
              <a:rPr lang="en-GB" dirty="0" err="1" smtClean="0"/>
              <a:t>brobygning</a:t>
            </a:r>
            <a:r>
              <a:rPr lang="en-GB" dirty="0" smtClean="0"/>
              <a:t> (10.45-12.00)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Engelsk</a:t>
            </a:r>
            <a:r>
              <a:rPr lang="en-US" dirty="0" smtClean="0"/>
              <a:t> </a:t>
            </a:r>
            <a:r>
              <a:rPr lang="en-US" dirty="0"/>
              <a:t>(4a.0.56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Spansk</a:t>
            </a:r>
            <a:r>
              <a:rPr lang="en-US" dirty="0" smtClean="0"/>
              <a:t> </a:t>
            </a:r>
            <a:r>
              <a:rPr lang="en-US" dirty="0"/>
              <a:t>(4A-0-68)</a:t>
            </a:r>
            <a:endParaRPr lang="en-US" dirty="0" smtClean="0"/>
          </a:p>
          <a:p>
            <a:r>
              <a:rPr lang="en-US" dirty="0" smtClean="0"/>
              <a:t>Fransk </a:t>
            </a:r>
            <a:r>
              <a:rPr lang="en-US" dirty="0"/>
              <a:t>(</a:t>
            </a:r>
            <a:r>
              <a:rPr lang="en-US" dirty="0" smtClean="0"/>
              <a:t>4A.1.60)</a:t>
            </a:r>
          </a:p>
          <a:p>
            <a:r>
              <a:rPr lang="en-US" dirty="0" err="1" smtClean="0"/>
              <a:t>Italiensk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4A.1.46) </a:t>
            </a:r>
          </a:p>
          <a:p>
            <a:r>
              <a:rPr lang="en-US" dirty="0" err="1" smtClean="0"/>
              <a:t>Tysk</a:t>
            </a:r>
            <a:r>
              <a:rPr lang="en-US" dirty="0" smtClean="0"/>
              <a:t> </a:t>
            </a:r>
            <a:r>
              <a:rPr lang="en-US" dirty="0"/>
              <a:t>(4A-1-68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281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Spørgsmål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workshops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a-DK" sz="2000" dirty="0" smtClean="0"/>
              <a:t>1) Hvilke </a:t>
            </a:r>
            <a:r>
              <a:rPr lang="da-DK" sz="2000" dirty="0"/>
              <a:t>udfordringer oplever I, at eleverne har ved at læse og skrive på fremmedsprog? Giv tre bud på udfordringer.</a:t>
            </a:r>
            <a:endParaRPr lang="en-US" sz="2000" dirty="0"/>
          </a:p>
          <a:p>
            <a:pPr marL="0" lvl="0" indent="0">
              <a:buNone/>
            </a:pPr>
            <a:r>
              <a:rPr lang="da-DK" sz="2000" dirty="0" smtClean="0"/>
              <a:t>2) Giv </a:t>
            </a:r>
            <a:r>
              <a:rPr lang="da-DK" sz="2000" dirty="0"/>
              <a:t>bud på løsninger til de udfordringer, I oplever, at eleverne har mht. læsning og skrivning i fremmedsprogsfagene. Fokus skal være på det faglige og ikke det strukturelle. Hver workshop-gruppe skal formulere løsningsforslag på mindst ét (men gerne flere) af følgende temaer:</a:t>
            </a:r>
            <a:endParaRPr lang="en-US" sz="2000" dirty="0"/>
          </a:p>
          <a:p>
            <a:r>
              <a:rPr lang="da-DK" sz="2000" dirty="0" smtClean="0"/>
              <a:t>Løsninger </a:t>
            </a:r>
            <a:r>
              <a:rPr lang="da-DK" sz="2000" dirty="0"/>
              <a:t>i forhold til skrivning.</a:t>
            </a:r>
            <a:endParaRPr lang="en-US" sz="2000" dirty="0"/>
          </a:p>
          <a:p>
            <a:r>
              <a:rPr lang="da-DK" sz="2000" dirty="0" smtClean="0"/>
              <a:t>Løsninger </a:t>
            </a:r>
            <a:r>
              <a:rPr lang="da-DK" sz="2000" dirty="0"/>
              <a:t>i forhold til læsning.</a:t>
            </a:r>
            <a:endParaRPr lang="en-US" sz="2000" dirty="0"/>
          </a:p>
          <a:p>
            <a:r>
              <a:rPr lang="da-DK" sz="2000" dirty="0" smtClean="0"/>
              <a:t>Løsninger </a:t>
            </a:r>
            <a:r>
              <a:rPr lang="da-DK" sz="2000" dirty="0"/>
              <a:t>i forhold til integration af skrivning og læsning (</a:t>
            </a:r>
            <a:r>
              <a:rPr lang="da-DK" sz="2000" i="1" dirty="0"/>
              <a:t>reading to write</a:t>
            </a:r>
            <a:r>
              <a:rPr lang="da-DK" sz="2000" dirty="0"/>
              <a:t>).</a:t>
            </a:r>
            <a:endParaRPr lang="en-US" sz="2000" dirty="0"/>
          </a:p>
          <a:p>
            <a:r>
              <a:rPr lang="da-DK" sz="2000" dirty="0" smtClean="0"/>
              <a:t>Løsninger </a:t>
            </a:r>
            <a:r>
              <a:rPr lang="da-DK" sz="2000" dirty="0"/>
              <a:t>på sprog i andre fag (tværfaglighed) med særligt fokus på læsning og skrivning. </a:t>
            </a:r>
            <a:endParaRPr lang="en-US" sz="20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1712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Spørgsmål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smtClean="0"/>
              <a:t>workshops 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a-DK" dirty="0" smtClean="0"/>
              <a:t>3) Hvori </a:t>
            </a:r>
            <a:r>
              <a:rPr lang="da-DK" dirty="0"/>
              <a:t>ligger det akademiske i jeres fremmedsprog?</a:t>
            </a:r>
            <a:endParaRPr lang="en-US" dirty="0"/>
          </a:p>
          <a:p>
            <a:pPr marL="0" indent="0">
              <a:buNone/>
            </a:pPr>
            <a:r>
              <a:rPr lang="da-DK" dirty="0"/>
              <a:t> </a:t>
            </a:r>
            <a:endParaRPr lang="en-US" dirty="0"/>
          </a:p>
          <a:p>
            <a:r>
              <a:rPr lang="da-DK" dirty="0"/>
              <a:t>I skal notere jeres svar på de tre spørgsmål på en poster, der efterfølgende bliver hængt op i fællesarealerne. </a:t>
            </a:r>
            <a:endParaRPr lang="en-US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4090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Referencer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Bereiter, C. &amp; Scardamalia, M. (1987). </a:t>
            </a:r>
            <a:r>
              <a:rPr lang="en-US" i="1" dirty="0"/>
              <a:t>The psychology of written composition</a:t>
            </a:r>
            <a:r>
              <a:rPr lang="en-US" dirty="0"/>
              <a:t>. </a:t>
            </a:r>
            <a:r>
              <a:rPr lang="da-DK" dirty="0"/>
              <a:t>Hillsdale: Lawrence Erlbaum Associates.</a:t>
            </a:r>
            <a:endParaRPr lang="en-US" dirty="0"/>
          </a:p>
          <a:p>
            <a:r>
              <a:rPr lang="en-US" smtClean="0"/>
              <a:t>Hirvela</a:t>
            </a:r>
            <a:r>
              <a:rPr lang="en-US" dirty="0"/>
              <a:t>, A. (2016). </a:t>
            </a:r>
            <a:r>
              <a:rPr lang="en-US" i="1" dirty="0"/>
              <a:t>Connecting Reading &amp; Writing in Second Language Writing Instruction</a:t>
            </a:r>
            <a:r>
              <a:rPr lang="en-US" dirty="0"/>
              <a:t>. </a:t>
            </a:r>
            <a:r>
              <a:rPr lang="da-DK" dirty="0"/>
              <a:t>Michigan: University of Michigan Press.</a:t>
            </a:r>
            <a:endParaRPr lang="en-US" dirty="0"/>
          </a:p>
          <a:p>
            <a:r>
              <a:rPr lang="da-DK" dirty="0"/>
              <a:t>Ortega, L. (2011). </a:t>
            </a:r>
            <a:r>
              <a:rPr lang="en-US" dirty="0"/>
              <a:t>Reflections on the learning-to-write and writing-to-learn dimensions of second language writing. I: Manchón, R.M. (red.), </a:t>
            </a:r>
            <a:r>
              <a:rPr lang="en-US" i="1" dirty="0"/>
              <a:t>Learning-to-write and writing-to-learn in an additional language</a:t>
            </a:r>
            <a:r>
              <a:rPr lang="en-US" dirty="0"/>
              <a:t> (s. 237-250). Amsterdam: John Benjamins.</a:t>
            </a:r>
          </a:p>
          <a:p>
            <a:r>
              <a:rPr lang="en-US" dirty="0"/>
              <a:t>Wingate, U. (2015). </a:t>
            </a:r>
            <a:r>
              <a:rPr lang="en-US" i="1" dirty="0"/>
              <a:t>Academic Literacy and Student Diversity: The Case for Inclusive Practice</a:t>
            </a:r>
            <a:r>
              <a:rPr lang="en-US" dirty="0"/>
              <a:t>.  Bristol: Multilingual Matters.</a:t>
            </a:r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40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Tak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8962" y="1635124"/>
            <a:ext cx="11090419" cy="5106497"/>
          </a:xfrm>
        </p:spPr>
        <p:txBody>
          <a:bodyPr/>
          <a:lstStyle/>
          <a:p>
            <a:r>
              <a:rPr lang="en-GB" dirty="0" err="1" smtClean="0"/>
              <a:t>Organisationsgruppen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Mette Bering, </a:t>
            </a:r>
            <a:r>
              <a:rPr lang="en-GB" dirty="0" err="1" smtClean="0"/>
              <a:t>uddannelseschef</a:t>
            </a:r>
            <a:r>
              <a:rPr lang="en-GB" dirty="0" smtClean="0"/>
              <a:t> på Roskilde Gymnasium</a:t>
            </a:r>
          </a:p>
          <a:p>
            <a:pPr lvl="1"/>
            <a:r>
              <a:rPr lang="en-GB" dirty="0" smtClean="0"/>
              <a:t>Søren Helstrup, </a:t>
            </a:r>
            <a:r>
              <a:rPr lang="en-GB" dirty="0" err="1" smtClean="0"/>
              <a:t>rektor</a:t>
            </a:r>
            <a:r>
              <a:rPr lang="en-GB" dirty="0" smtClean="0"/>
              <a:t> på </a:t>
            </a:r>
            <a:r>
              <a:rPr lang="en-GB" dirty="0" err="1" smtClean="0"/>
              <a:t>Ordrup</a:t>
            </a:r>
            <a:r>
              <a:rPr lang="en-GB" dirty="0" smtClean="0"/>
              <a:t> Gymnasium</a:t>
            </a:r>
          </a:p>
          <a:p>
            <a:pPr lvl="1"/>
            <a:r>
              <a:rPr lang="en-GB" dirty="0" smtClean="0"/>
              <a:t>Oskar Petrov Hansen, </a:t>
            </a:r>
            <a:r>
              <a:rPr lang="en-GB" dirty="0" err="1" smtClean="0"/>
              <a:t>engelskstuderende</a:t>
            </a:r>
            <a:r>
              <a:rPr lang="en-GB" dirty="0"/>
              <a:t> </a:t>
            </a:r>
            <a:r>
              <a:rPr lang="en-GB" dirty="0" smtClean="0"/>
              <a:t>på KU</a:t>
            </a:r>
          </a:p>
          <a:p>
            <a:r>
              <a:rPr lang="en-GB" dirty="0" err="1" smtClean="0"/>
              <a:t>Faggruppen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Joyce Kling, </a:t>
            </a:r>
            <a:r>
              <a:rPr lang="en-GB" dirty="0" err="1" smtClean="0"/>
              <a:t>lektor</a:t>
            </a:r>
            <a:r>
              <a:rPr lang="en-GB" dirty="0" smtClean="0"/>
              <a:t> i </a:t>
            </a:r>
            <a:r>
              <a:rPr lang="en-GB" dirty="0" err="1" smtClean="0"/>
              <a:t>engelsk</a:t>
            </a:r>
            <a:r>
              <a:rPr lang="en-GB" dirty="0" smtClean="0"/>
              <a:t>, KU</a:t>
            </a:r>
          </a:p>
          <a:p>
            <a:pPr lvl="1"/>
            <a:r>
              <a:rPr lang="en-GB" dirty="0" smtClean="0"/>
              <a:t>Anna Sandberg, </a:t>
            </a:r>
            <a:r>
              <a:rPr lang="en-GB" dirty="0" err="1" smtClean="0"/>
              <a:t>lektor</a:t>
            </a:r>
            <a:r>
              <a:rPr lang="en-GB" dirty="0" smtClean="0"/>
              <a:t> i </a:t>
            </a:r>
            <a:r>
              <a:rPr lang="en-GB" dirty="0" err="1" smtClean="0"/>
              <a:t>tysk</a:t>
            </a:r>
            <a:r>
              <a:rPr lang="en-GB" dirty="0" smtClean="0"/>
              <a:t>, KU</a:t>
            </a:r>
          </a:p>
          <a:p>
            <a:pPr lvl="1"/>
            <a:r>
              <a:rPr lang="en-GB" dirty="0" smtClean="0"/>
              <a:t>Lars Behnke, </a:t>
            </a:r>
            <a:r>
              <a:rPr lang="en-GB" dirty="0" err="1" smtClean="0"/>
              <a:t>ekstern</a:t>
            </a:r>
            <a:r>
              <a:rPr lang="en-GB" dirty="0" smtClean="0"/>
              <a:t> </a:t>
            </a:r>
            <a:r>
              <a:rPr lang="en-GB" dirty="0" err="1" smtClean="0"/>
              <a:t>lektor</a:t>
            </a:r>
            <a:r>
              <a:rPr lang="en-GB" dirty="0" smtClean="0"/>
              <a:t> i </a:t>
            </a:r>
            <a:r>
              <a:rPr lang="en-GB" dirty="0" err="1" smtClean="0"/>
              <a:t>tysk</a:t>
            </a:r>
            <a:r>
              <a:rPr lang="en-GB" dirty="0" smtClean="0"/>
              <a:t>, KU</a:t>
            </a:r>
          </a:p>
          <a:p>
            <a:pPr lvl="1"/>
            <a:r>
              <a:rPr lang="en-GB" dirty="0" smtClean="0"/>
              <a:t>Natalia </a:t>
            </a:r>
            <a:r>
              <a:rPr lang="en-GB" dirty="0" err="1" smtClean="0"/>
              <a:t>Morollón</a:t>
            </a:r>
            <a:r>
              <a:rPr lang="en-GB" dirty="0" smtClean="0"/>
              <a:t> </a:t>
            </a:r>
            <a:r>
              <a:rPr lang="en-GB" dirty="0" err="1" smtClean="0"/>
              <a:t>Martí</a:t>
            </a:r>
            <a:r>
              <a:rPr lang="en-GB" dirty="0" smtClean="0"/>
              <a:t>, </a:t>
            </a:r>
            <a:r>
              <a:rPr lang="en-GB" dirty="0" err="1" smtClean="0"/>
              <a:t>videnskabelig</a:t>
            </a:r>
            <a:r>
              <a:rPr lang="en-GB" dirty="0" smtClean="0"/>
              <a:t> </a:t>
            </a:r>
            <a:r>
              <a:rPr lang="en-GB" dirty="0" err="1" smtClean="0"/>
              <a:t>assistent</a:t>
            </a:r>
            <a:r>
              <a:rPr lang="en-GB" dirty="0" smtClean="0"/>
              <a:t> i </a:t>
            </a:r>
            <a:r>
              <a:rPr lang="en-GB" dirty="0" err="1" smtClean="0"/>
              <a:t>spansk</a:t>
            </a:r>
            <a:r>
              <a:rPr lang="en-GB" dirty="0" smtClean="0"/>
              <a:t>, KU</a:t>
            </a:r>
          </a:p>
          <a:p>
            <a:pPr lvl="1"/>
            <a:r>
              <a:rPr lang="en-GB" dirty="0" smtClean="0"/>
              <a:t>Stine Maria Nielsen, </a:t>
            </a:r>
            <a:r>
              <a:rPr lang="en-GB" dirty="0" err="1" smtClean="0"/>
              <a:t>undervisningsassistent</a:t>
            </a:r>
            <a:r>
              <a:rPr lang="en-GB" dirty="0" smtClean="0"/>
              <a:t> i </a:t>
            </a:r>
            <a:r>
              <a:rPr lang="en-GB" dirty="0" err="1" smtClean="0"/>
              <a:t>italiensk</a:t>
            </a:r>
            <a:r>
              <a:rPr lang="en-GB" dirty="0" smtClean="0"/>
              <a:t>, KU</a:t>
            </a:r>
          </a:p>
          <a:p>
            <a:r>
              <a:rPr lang="en-GB" dirty="0" err="1" smtClean="0"/>
              <a:t>Studentermedhjælpere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Tone Weltzin</a:t>
            </a:r>
          </a:p>
          <a:p>
            <a:pPr lvl="1"/>
            <a:r>
              <a:rPr lang="en-GB" dirty="0" smtClean="0"/>
              <a:t>Cecilie Lejre Jørgensen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91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Tak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Oplægsholdere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Irene Simonsen, </a:t>
            </a:r>
            <a:r>
              <a:rPr lang="en-GB" dirty="0" err="1" smtClean="0"/>
              <a:t>lektor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Syddansk</a:t>
            </a:r>
            <a:r>
              <a:rPr lang="en-GB" dirty="0" smtClean="0"/>
              <a:t> </a:t>
            </a:r>
            <a:r>
              <a:rPr lang="en-GB" dirty="0" err="1" smtClean="0"/>
              <a:t>Universitet</a:t>
            </a:r>
            <a:endParaRPr lang="en-GB" dirty="0" smtClean="0"/>
          </a:p>
          <a:p>
            <a:pPr lvl="1"/>
            <a:r>
              <a:rPr lang="en-US" dirty="0"/>
              <a:t>Lotte Weilgaard </a:t>
            </a:r>
            <a:r>
              <a:rPr lang="en-US" dirty="0" smtClean="0"/>
              <a:t>Christensen, </a:t>
            </a:r>
            <a:r>
              <a:rPr lang="en-US" dirty="0" err="1" smtClean="0"/>
              <a:t>lektor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Syddansk</a:t>
            </a:r>
            <a:r>
              <a:rPr lang="en-US" dirty="0" smtClean="0"/>
              <a:t> </a:t>
            </a:r>
            <a:r>
              <a:rPr lang="en-US" dirty="0" err="1" smtClean="0"/>
              <a:t>Universitet</a:t>
            </a:r>
            <a:endParaRPr lang="en-US" dirty="0" smtClean="0"/>
          </a:p>
          <a:p>
            <a:pPr lvl="1"/>
            <a:r>
              <a:rPr lang="en-US" dirty="0" smtClean="0"/>
              <a:t>Mette Skovgaard Andersen, </a:t>
            </a:r>
            <a:r>
              <a:rPr lang="en-US" dirty="0" err="1" smtClean="0"/>
              <a:t>Centerleder</a:t>
            </a:r>
            <a:r>
              <a:rPr lang="en-US" dirty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Center for </a:t>
            </a:r>
            <a:r>
              <a:rPr lang="en-US" dirty="0" err="1" smtClean="0"/>
              <a:t>Fremmedsprog</a:t>
            </a:r>
            <a:endParaRPr lang="en-US" dirty="0" smtClean="0"/>
          </a:p>
          <a:p>
            <a:pPr lvl="1"/>
            <a:r>
              <a:rPr lang="en-US" dirty="0" smtClean="0"/>
              <a:t>Lisbeth Verstraete-Hansen, </a:t>
            </a:r>
            <a:r>
              <a:rPr lang="en-US" dirty="0" err="1" smtClean="0"/>
              <a:t>Institutleder</a:t>
            </a:r>
            <a:r>
              <a:rPr lang="en-US" dirty="0" smtClean="0"/>
              <a:t>, ENGEROM, KU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89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 med projektet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Undersøge </a:t>
            </a:r>
            <a:r>
              <a:rPr lang="da-DK" dirty="0"/>
              <a:t>overgangen for sprogfagene fra gymnasiet til </a:t>
            </a:r>
            <a:r>
              <a:rPr lang="da-DK" dirty="0" smtClean="0"/>
              <a:t>universitetet.</a:t>
            </a:r>
          </a:p>
          <a:p>
            <a:r>
              <a:rPr lang="da-DK" dirty="0" smtClean="0"/>
              <a:t>Fokus på begge sider af broen.</a:t>
            </a:r>
            <a:endParaRPr lang="da-DK" dirty="0"/>
          </a:p>
          <a:p>
            <a:r>
              <a:rPr lang="da-DK" dirty="0" smtClean="0"/>
              <a:t>Universitetsperspektivet: Hvordan </a:t>
            </a:r>
            <a:r>
              <a:rPr lang="da-DK" dirty="0"/>
              <a:t>bør universitetsstudierne i fremmedsprog tage højde for det niveau, de nye studerende bringer med sig fra gymnasiet? </a:t>
            </a:r>
            <a:endParaRPr lang="da-DK" dirty="0" smtClean="0"/>
          </a:p>
          <a:p>
            <a:r>
              <a:rPr lang="da-DK" dirty="0" smtClean="0"/>
              <a:t>Gymnasieperspektivet: Hvordan </a:t>
            </a:r>
            <a:r>
              <a:rPr lang="da-DK" dirty="0"/>
              <a:t>kan den akademiske literacy i gymnasiets sprogfag styrkes mhp. overgangen til universitetsstudier?</a:t>
            </a:r>
            <a:endParaRPr lang="en-US" dirty="0"/>
          </a:p>
          <a:p>
            <a:r>
              <a:rPr lang="da-DK" dirty="0" smtClean="0"/>
              <a:t>Undersøgelse </a:t>
            </a:r>
            <a:r>
              <a:rPr lang="da-DK" dirty="0"/>
              <a:t>af skrivning og læsning i 3.g. i gymnasiet og på første år på </a:t>
            </a:r>
            <a:r>
              <a:rPr lang="da-DK" dirty="0" smtClean="0"/>
              <a:t>universitetet inden for engelsk</a:t>
            </a:r>
            <a:r>
              <a:rPr lang="da-DK" dirty="0"/>
              <a:t>, fransk, spansk og tysk</a:t>
            </a:r>
            <a:r>
              <a:rPr lang="da-DK" dirty="0" smtClean="0"/>
              <a:t>.</a:t>
            </a:r>
          </a:p>
          <a:p>
            <a:r>
              <a:rPr lang="da-DK" dirty="0" smtClean="0"/>
              <a:t>Italiensk deltog ikke projektet, men mange af resultaterne kan overføres til italiensk.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15-01-2024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Teoretisk</a:t>
            </a:r>
            <a:r>
              <a:rPr lang="en-GB" dirty="0" smtClean="0"/>
              <a:t> </a:t>
            </a:r>
            <a:r>
              <a:rPr lang="en-GB" dirty="0" err="1" smtClean="0"/>
              <a:t>ramme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Akademisk </a:t>
            </a:r>
            <a:r>
              <a:rPr lang="da-DK" dirty="0" err="1" smtClean="0"/>
              <a:t>literacy</a:t>
            </a:r>
            <a:r>
              <a:rPr lang="da-DK" dirty="0" smtClean="0"/>
              <a:t>: skrivning og læsning samt en sprogbeherskelse der sætter eleverne i stand til at formidle det </a:t>
            </a:r>
            <a:r>
              <a:rPr lang="da-DK" dirty="0" err="1" smtClean="0"/>
              <a:t>fagli</a:t>
            </a:r>
            <a:r>
              <a:rPr lang="en-GB" dirty="0" err="1" smtClean="0"/>
              <a:t>ge</a:t>
            </a:r>
            <a:r>
              <a:rPr lang="en-GB" dirty="0" smtClean="0"/>
              <a:t> </a:t>
            </a:r>
            <a:r>
              <a:rPr lang="en-GB" dirty="0" err="1" smtClean="0"/>
              <a:t>indhold</a:t>
            </a:r>
            <a:r>
              <a:rPr lang="en-GB" dirty="0" smtClean="0"/>
              <a:t>, de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opnået</a:t>
            </a:r>
            <a:r>
              <a:rPr lang="en-GB" dirty="0" smtClean="0"/>
              <a:t>, i </a:t>
            </a:r>
            <a:r>
              <a:rPr lang="en-GB" dirty="0" err="1" smtClean="0"/>
              <a:t>overensstemmelse</a:t>
            </a:r>
            <a:r>
              <a:rPr lang="en-GB" dirty="0" smtClean="0"/>
              <a:t> med de </a:t>
            </a:r>
            <a:r>
              <a:rPr lang="en-GB" dirty="0" err="1" smtClean="0"/>
              <a:t>genrekonventioner</a:t>
            </a:r>
            <a:r>
              <a:rPr lang="en-GB" dirty="0" smtClean="0"/>
              <a:t> og </a:t>
            </a:r>
            <a:r>
              <a:rPr lang="en-GB" dirty="0" err="1" smtClean="0"/>
              <a:t>videnstraditioner</a:t>
            </a:r>
            <a:r>
              <a:rPr lang="en-GB" dirty="0" smtClean="0"/>
              <a:t>,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kendetegner</a:t>
            </a:r>
            <a:r>
              <a:rPr lang="en-GB" dirty="0" smtClean="0"/>
              <a:t> </a:t>
            </a:r>
            <a:r>
              <a:rPr lang="en-GB" dirty="0" err="1" smtClean="0"/>
              <a:t>bestemte</a:t>
            </a:r>
            <a:r>
              <a:rPr lang="en-GB" dirty="0" smtClean="0"/>
              <a:t> fag. </a:t>
            </a:r>
          </a:p>
          <a:p>
            <a:r>
              <a:rPr lang="da-DK" dirty="0" smtClean="0"/>
              <a:t>Projektet </a:t>
            </a:r>
            <a:r>
              <a:rPr lang="da-DK" dirty="0"/>
              <a:t>trækker </a:t>
            </a:r>
            <a:r>
              <a:rPr lang="da-DK" dirty="0" smtClean="0"/>
              <a:t>på </a:t>
            </a:r>
            <a:r>
              <a:rPr lang="da-DK" dirty="0"/>
              <a:t>en udvidet forståelse af akademisk literacy som evnen til at kunne kommunikere kompetent i bestemte faglige diskursfælleskaber (Wingate 2015). </a:t>
            </a:r>
            <a:endParaRPr lang="da-DK" dirty="0" smtClean="0"/>
          </a:p>
          <a:p>
            <a:r>
              <a:rPr lang="da-DK" dirty="0" smtClean="0"/>
              <a:t>I </a:t>
            </a:r>
            <a:r>
              <a:rPr lang="da-DK" dirty="0"/>
              <a:t>et brobygningsperspektiv er det væsentlige, at eleverne </a:t>
            </a:r>
            <a:r>
              <a:rPr lang="da-DK" dirty="0" smtClean="0"/>
              <a:t>påbegynder </a:t>
            </a:r>
            <a:r>
              <a:rPr lang="da-DK" dirty="0"/>
              <a:t>en socialiseringsproces ind i sprogfagenes genre- og videnstraditioner i gymnasiet, som udvides og re-kontekstualiseres på universitetsniveau</a:t>
            </a:r>
            <a:r>
              <a:rPr lang="da-DK" dirty="0" smtClean="0"/>
              <a:t>.</a:t>
            </a:r>
            <a:endParaRPr lang="en-GB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43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Teoretisk</a:t>
            </a:r>
            <a:r>
              <a:rPr lang="en-GB" dirty="0"/>
              <a:t>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Undersøgelsen tager udgangspunkt i en </a:t>
            </a:r>
            <a:r>
              <a:rPr lang="da-DK" dirty="0" smtClean="0"/>
              <a:t>dobbelt forståelse </a:t>
            </a:r>
            <a:r>
              <a:rPr lang="da-DK" dirty="0"/>
              <a:t>af skrivning i </a:t>
            </a:r>
            <a:r>
              <a:rPr lang="da-DK" dirty="0" smtClean="0"/>
              <a:t>fremmedsprogsfagene: </a:t>
            </a:r>
          </a:p>
          <a:p>
            <a:pPr lvl="1"/>
            <a:r>
              <a:rPr lang="da-DK" dirty="0" smtClean="0"/>
              <a:t>som et </a:t>
            </a:r>
            <a:r>
              <a:rPr lang="da-DK" dirty="0"/>
              <a:t>centralt færdighedsmål i sig </a:t>
            </a:r>
            <a:r>
              <a:rPr lang="da-DK" dirty="0" smtClean="0"/>
              <a:t>selv. </a:t>
            </a:r>
          </a:p>
          <a:p>
            <a:pPr lvl="1"/>
            <a:r>
              <a:rPr lang="da-DK" dirty="0" smtClean="0"/>
              <a:t>som </a:t>
            </a:r>
            <a:r>
              <a:rPr lang="da-DK" dirty="0"/>
              <a:t>et middel hvormed sprogfagenes indhold </a:t>
            </a:r>
            <a:r>
              <a:rPr lang="da-DK" dirty="0" smtClean="0"/>
              <a:t>(sproglæring </a:t>
            </a:r>
            <a:r>
              <a:rPr lang="da-DK" dirty="0"/>
              <a:t>såvel som læring om samfundsforhold, historie og </a:t>
            </a:r>
            <a:r>
              <a:rPr lang="da-DK" dirty="0" smtClean="0"/>
              <a:t>litteratur) tilegnes.</a:t>
            </a:r>
          </a:p>
          <a:p>
            <a:r>
              <a:rPr lang="da-DK" dirty="0" smtClean="0"/>
              <a:t>Fokus i undersøgelsen er på skrivning.</a:t>
            </a:r>
          </a:p>
          <a:p>
            <a:r>
              <a:rPr lang="da-DK" dirty="0" smtClean="0"/>
              <a:t>Læsning inddrages kun i det omfang det er nødvendigt for udførelsen af den skriftlige </a:t>
            </a:r>
            <a:r>
              <a:rPr lang="da-DK" dirty="0" err="1" smtClean="0"/>
              <a:t>task</a:t>
            </a:r>
            <a:r>
              <a:rPr lang="da-DK" dirty="0" smtClean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05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Skrivningens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dimensioner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1) at lære at skrive (</a:t>
            </a:r>
            <a:r>
              <a:rPr lang="da-DK" i="1" dirty="0"/>
              <a:t>learning to </a:t>
            </a:r>
            <a:r>
              <a:rPr lang="da-DK" i="1" dirty="0" err="1"/>
              <a:t>write</a:t>
            </a:r>
            <a:r>
              <a:rPr lang="da-DK" dirty="0" smtClean="0"/>
              <a:t>).</a:t>
            </a:r>
          </a:p>
          <a:p>
            <a:pPr marL="0" indent="0">
              <a:buNone/>
            </a:pPr>
            <a:r>
              <a:rPr lang="da-DK" dirty="0" smtClean="0"/>
              <a:t>2</a:t>
            </a:r>
            <a:r>
              <a:rPr lang="da-DK" dirty="0"/>
              <a:t>) at skrive for at lære indhold (</a:t>
            </a:r>
            <a:r>
              <a:rPr lang="da-DK" i="1" dirty="0"/>
              <a:t>writing to learn </a:t>
            </a:r>
            <a:r>
              <a:rPr lang="da-DK" i="1" dirty="0" err="1"/>
              <a:t>content</a:t>
            </a:r>
            <a:r>
              <a:rPr lang="da-DK" dirty="0" smtClean="0"/>
              <a:t>)</a:t>
            </a:r>
          </a:p>
          <a:p>
            <a:pPr marL="0" indent="0">
              <a:buNone/>
            </a:pPr>
            <a:r>
              <a:rPr lang="da-DK" dirty="0" smtClean="0"/>
              <a:t>3</a:t>
            </a:r>
            <a:r>
              <a:rPr lang="da-DK" dirty="0"/>
              <a:t>) at skrive for at lære sprog (</a:t>
            </a:r>
            <a:r>
              <a:rPr lang="da-DK" i="1" dirty="0"/>
              <a:t>writing to learn language</a:t>
            </a:r>
            <a:r>
              <a:rPr lang="da-DK" dirty="0"/>
              <a:t>) (Ortega 2011</a:t>
            </a:r>
            <a:r>
              <a:rPr lang="da-DK" dirty="0" smtClean="0"/>
              <a:t>).</a:t>
            </a:r>
          </a:p>
          <a:p>
            <a:endParaRPr lang="da-DK" dirty="0" smtClean="0"/>
          </a:p>
          <a:p>
            <a:r>
              <a:rPr lang="da-DK" dirty="0" smtClean="0"/>
              <a:t>Definition 1: Skrivning som en færdighed, der skal opøves.</a:t>
            </a:r>
          </a:p>
          <a:p>
            <a:r>
              <a:rPr lang="da-DK" dirty="0" smtClean="0"/>
              <a:t>Definition 2 og 3: Skrivning som et middel til at lære med. </a:t>
            </a:r>
          </a:p>
          <a:p>
            <a:r>
              <a:rPr lang="da-DK" dirty="0" smtClean="0"/>
              <a:t>Projektet trækker på alle tre dimensioner. 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15-01-2024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093331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BBC4C104-08D1-48E4-B555-304674CA3A70}" vid="{B06BF32A-D246-4A7E-93D3-EE23D73D2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3164</Words>
  <Application>Microsoft Office PowerPoint</Application>
  <PresentationFormat>Widescreen</PresentationFormat>
  <Paragraphs>319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Dagens program (formiddag): Brobygning</vt:lpstr>
      <vt:lpstr>Dagens program (eftermiddag): Karrierelæring</vt:lpstr>
      <vt:lpstr>Tak til</vt:lpstr>
      <vt:lpstr>Tak til </vt:lpstr>
      <vt:lpstr>Formål med projektet</vt:lpstr>
      <vt:lpstr>Teoretisk ramme (1)</vt:lpstr>
      <vt:lpstr>Teoretisk ramme (2)</vt:lpstr>
      <vt:lpstr>Skrivningens tre dimensioner</vt:lpstr>
      <vt:lpstr>Definition 1: At lære at skrive (1)</vt:lpstr>
      <vt:lpstr>Definition 1: At lære at skrive (2)</vt:lpstr>
      <vt:lpstr>Definition 2: At skrive for at lære indhold (1)</vt:lpstr>
      <vt:lpstr>Definition 2: At skrive for at lære indhold (2)</vt:lpstr>
      <vt:lpstr>Definition 3: At skrive for at lære sprog</vt:lpstr>
      <vt:lpstr>Undersøgelsens design og datatyper </vt:lpstr>
      <vt:lpstr>Skriftlige produkter</vt:lpstr>
      <vt:lpstr>Fokuspunkter i analysen</vt:lpstr>
      <vt:lpstr>Interviews (1)</vt:lpstr>
      <vt:lpstr>Interviews (2)</vt:lpstr>
      <vt:lpstr>Overordnede resultater</vt:lpstr>
      <vt:lpstr>Akademisk skrivning på stx (1)</vt:lpstr>
      <vt:lpstr>Akademisk skrivning på stx (2)</vt:lpstr>
      <vt:lpstr>Akademisk skrivning på universitetet (1)</vt:lpstr>
      <vt:lpstr>Akademisk skrivning på universitetet (2)</vt:lpstr>
      <vt:lpstr>Forholdet mellem læsning og skrivning – reading-to-write </vt:lpstr>
      <vt:lpstr>Læsning generelt </vt:lpstr>
      <vt:lpstr>Sproglig korrekthed og grammatik på stx</vt:lpstr>
      <vt:lpstr>De studerendes oplevede sprogfærdighedsniveau</vt:lpstr>
      <vt:lpstr>De studerendes reelle sprogfærdighedsniveau</vt:lpstr>
      <vt:lpstr>Hyppigste fejltyper</vt:lpstr>
      <vt:lpstr>Sprog og kognition</vt:lpstr>
      <vt:lpstr>Overgangen inden for læsning og skrivning</vt:lpstr>
      <vt:lpstr>Sprogspecifikke workshops om brobygning (10.45-12.00)</vt:lpstr>
      <vt:lpstr>Spørgsmål til workshops (1)</vt:lpstr>
      <vt:lpstr>Spørgsmål til workshops (2)</vt:lpstr>
      <vt:lpstr>Referencer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Akademisk literacy i et brobygningsperspektiv</dc:title>
  <dc:creator/>
  <cp:lastModifiedBy/>
  <cp:revision>1</cp:revision>
  <dcterms:created xsi:type="dcterms:W3CDTF">2021-05-07T17:27:36Z</dcterms:created>
  <dcterms:modified xsi:type="dcterms:W3CDTF">2024-01-15T14:39:19Z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